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1"/>
  </p:notesMasterIdLst>
  <p:handoutMasterIdLst>
    <p:handoutMasterId r:id="rId42"/>
  </p:handoutMasterIdLst>
  <p:sldIdLst>
    <p:sldId id="276" r:id="rId2"/>
    <p:sldId id="258" r:id="rId3"/>
    <p:sldId id="259" r:id="rId4"/>
    <p:sldId id="261" r:id="rId5"/>
    <p:sldId id="256" r:id="rId6"/>
    <p:sldId id="291" r:id="rId7"/>
    <p:sldId id="301" r:id="rId8"/>
    <p:sldId id="303" r:id="rId9"/>
    <p:sldId id="298" r:id="rId10"/>
    <p:sldId id="293" r:id="rId11"/>
    <p:sldId id="294" r:id="rId12"/>
    <p:sldId id="305" r:id="rId13"/>
    <p:sldId id="304" r:id="rId14"/>
    <p:sldId id="306" r:id="rId15"/>
    <p:sldId id="295" r:id="rId16"/>
    <p:sldId id="296" r:id="rId17"/>
    <p:sldId id="320" r:id="rId18"/>
    <p:sldId id="321" r:id="rId19"/>
    <p:sldId id="307" r:id="rId20"/>
    <p:sldId id="288" r:id="rId21"/>
    <p:sldId id="286" r:id="rId22"/>
    <p:sldId id="314" r:id="rId23"/>
    <p:sldId id="287" r:id="rId24"/>
    <p:sldId id="308" r:id="rId25"/>
    <p:sldId id="309" r:id="rId26"/>
    <p:sldId id="310" r:id="rId27"/>
    <p:sldId id="311" r:id="rId28"/>
    <p:sldId id="313" r:id="rId29"/>
    <p:sldId id="312" r:id="rId30"/>
    <p:sldId id="277" r:id="rId31"/>
    <p:sldId id="278" r:id="rId32"/>
    <p:sldId id="319" r:id="rId33"/>
    <p:sldId id="285" r:id="rId34"/>
    <p:sldId id="315" r:id="rId35"/>
    <p:sldId id="316" r:id="rId36"/>
    <p:sldId id="317" r:id="rId37"/>
    <p:sldId id="318" r:id="rId38"/>
    <p:sldId id="302" r:id="rId39"/>
    <p:sldId id="322" r:id="rId40"/>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5BDF329-EF30-4C3D-95D9-4E98F9F42A35}">
          <p14:sldIdLst>
            <p14:sldId id="276"/>
            <p14:sldId id="258"/>
            <p14:sldId id="259"/>
            <p14:sldId id="261"/>
            <p14:sldId id="256"/>
            <p14:sldId id="291"/>
            <p14:sldId id="301"/>
            <p14:sldId id="303"/>
            <p14:sldId id="298"/>
            <p14:sldId id="293"/>
            <p14:sldId id="294"/>
            <p14:sldId id="305"/>
            <p14:sldId id="304"/>
            <p14:sldId id="306"/>
            <p14:sldId id="295"/>
            <p14:sldId id="296"/>
            <p14:sldId id="320"/>
            <p14:sldId id="321"/>
            <p14:sldId id="307"/>
            <p14:sldId id="288"/>
            <p14:sldId id="286"/>
            <p14:sldId id="314"/>
            <p14:sldId id="287"/>
            <p14:sldId id="308"/>
            <p14:sldId id="309"/>
            <p14:sldId id="310"/>
            <p14:sldId id="311"/>
            <p14:sldId id="313"/>
            <p14:sldId id="312"/>
            <p14:sldId id="277"/>
            <p14:sldId id="278"/>
            <p14:sldId id="319"/>
            <p14:sldId id="285"/>
            <p14:sldId id="315"/>
            <p14:sldId id="316"/>
            <p14:sldId id="317"/>
            <p14:sldId id="318"/>
            <p14:sldId id="302"/>
            <p14:sldId id="32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6" autoAdjust="0"/>
    <p:restoredTop sz="94660"/>
  </p:normalViewPr>
  <p:slideViewPr>
    <p:cSldViewPr snapToGrid="0">
      <p:cViewPr varScale="1">
        <p:scale>
          <a:sx n="120" d="100"/>
          <a:sy n="120" d="100"/>
        </p:scale>
        <p:origin x="120" y="108"/>
      </p:cViewPr>
      <p:guideLst/>
    </p:cSldViewPr>
  </p:slideViewPr>
  <p:notesTextViewPr>
    <p:cViewPr>
      <p:scale>
        <a:sx n="3" d="2"/>
        <a:sy n="3" d="2"/>
      </p:scale>
      <p:origin x="0" y="0"/>
    </p:cViewPr>
  </p:notesTextViewPr>
  <p:sorterViewPr>
    <p:cViewPr>
      <p:scale>
        <a:sx n="100" d="100"/>
        <a:sy n="100" d="100"/>
      </p:scale>
      <p:origin x="0" y="-1263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F3D7-4E9C-B8A7-E89DF4E93575}"/>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F3D7-4E9C-B8A7-E89DF4E93575}"/>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F3D7-4E9C-B8A7-E89DF4E93575}"/>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F3D7-4E9C-B8A7-E89DF4E93575}"/>
              </c:ext>
            </c:extLst>
          </c:dPt>
          <c:dLbls>
            <c:dLbl>
              <c:idx val="0"/>
              <c:layout>
                <c:manualLayout>
                  <c:x val="-0.16203143785219595"/>
                  <c:y val="-8.130962719420165E-2"/>
                </c:manualLayout>
              </c:layout>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layout>
                    <c:manualLayout>
                      <c:w val="0.10517424248723206"/>
                      <c:h val="0.16101334208223972"/>
                    </c:manualLayout>
                  </c15:layout>
                </c:ext>
                <c:ext xmlns:c16="http://schemas.microsoft.com/office/drawing/2014/chart" uri="{C3380CC4-5D6E-409C-BE32-E72D297353CC}">
                  <c16:uniqueId val="{00000001-F3D7-4E9C-B8A7-E89DF4E93575}"/>
                </c:ext>
              </c:extLst>
            </c:dLbl>
            <c:dLbl>
              <c:idx val="1"/>
              <c:layout>
                <c:manualLayout>
                  <c:x val="3.2921046768634228E-2"/>
                  <c:y val="-2.4028570449757161E-2"/>
                </c:manualLayout>
              </c:layout>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layout>
                    <c:manualLayout>
                      <c:w val="0.27723185515957471"/>
                      <c:h val="0.18282480314960631"/>
                    </c:manualLayout>
                  </c15:layout>
                </c:ext>
                <c:ext xmlns:c16="http://schemas.microsoft.com/office/drawing/2014/chart" uri="{C3380CC4-5D6E-409C-BE32-E72D297353CC}">
                  <c16:uniqueId val="{00000003-F3D7-4E9C-B8A7-E89DF4E93575}"/>
                </c:ext>
              </c:extLst>
            </c:dLbl>
            <c:dLbl>
              <c:idx val="2"/>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extLst>
                <c:ext xmlns:c16="http://schemas.microsoft.com/office/drawing/2014/chart" uri="{C3380CC4-5D6E-409C-BE32-E72D297353CC}">
                  <c16:uniqueId val="{00000005-F3D7-4E9C-B8A7-E89DF4E93575}"/>
                </c:ext>
              </c:extLst>
            </c:dLbl>
            <c:dLbl>
              <c:idx val="3"/>
              <c:layout>
                <c:manualLayout>
                  <c:x val="7.7791909592936415E-2"/>
                  <c:y val="0.17791406713484506"/>
                </c:manualLayout>
              </c:layout>
              <c:tx>
                <c:rich>
                  <a:bodyPr/>
                  <a:lstStyle/>
                  <a:p>
                    <a:fld id="{ED2907C0-E3FD-4544-91DC-2FDD432B59F4}" type="CATEGORYNAME">
                      <a:rPr lang="en-US" sz="1400"/>
                      <a:pPr/>
                      <a:t>[CATEGORY NAME]</a:t>
                    </a:fld>
                    <a:r>
                      <a:rPr lang="en-US" baseline="0" dirty="0"/>
                      <a:t>
</a:t>
                    </a:r>
                    <a:fld id="{BFD4A469-27A7-46B4-87CF-C68775DB183E}" type="PERCENTAGE">
                      <a:rPr lang="en-US" baseline="0"/>
                      <a:pPr/>
                      <a:t>[PERCENTAGE]</a:t>
                    </a:fld>
                    <a:endParaRPr lang="en-US" baseline="0" dirty="0"/>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F3D7-4E9C-B8A7-E89DF4E93575}"/>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showLeaderLines val="0"/>
            <c:extLst>
              <c:ext xmlns:c15="http://schemas.microsoft.com/office/drawing/2012/chart" uri="{CE6537A1-D6FC-4f65-9D91-7224C49458BB}"/>
            </c:extLst>
          </c:dLbls>
          <c:cat>
            <c:strRef>
              <c:f>Sheet1!$C$14:$C$17</c:f>
              <c:strCache>
                <c:ptCount val="4"/>
                <c:pt idx="0">
                  <c:v>Rescue, EMS</c:v>
                </c:pt>
                <c:pt idx="1">
                  <c:v>Fire/Explosion/Hazardous Condition </c:v>
                </c:pt>
                <c:pt idx="2">
                  <c:v>Service Call</c:v>
                </c:pt>
                <c:pt idx="3">
                  <c:v>All Others</c:v>
                </c:pt>
              </c:strCache>
            </c:strRef>
          </c:cat>
          <c:val>
            <c:numRef>
              <c:f>Sheet1!$D$14:$D$17</c:f>
              <c:numCache>
                <c:formatCode>General</c:formatCode>
                <c:ptCount val="4"/>
                <c:pt idx="0">
                  <c:v>3130</c:v>
                </c:pt>
                <c:pt idx="1">
                  <c:v>1241</c:v>
                </c:pt>
                <c:pt idx="2">
                  <c:v>293</c:v>
                </c:pt>
                <c:pt idx="3">
                  <c:v>745</c:v>
                </c:pt>
              </c:numCache>
            </c:numRef>
          </c:val>
          <c:extLst>
            <c:ext xmlns:c16="http://schemas.microsoft.com/office/drawing/2014/chart" uri="{C3380CC4-5D6E-409C-BE32-E72D297353CC}">
              <c16:uniqueId val="{00000008-F3D7-4E9C-B8A7-E89DF4E93575}"/>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3550"/>
          </a:xfrm>
          <a:prstGeom prst="rect">
            <a:avLst/>
          </a:prstGeom>
        </p:spPr>
        <p:txBody>
          <a:bodyPr vert="horz" lIns="91436" tIns="45718" rIns="91436" bIns="45718" rtlCol="0"/>
          <a:lstStyle>
            <a:lvl1pPr algn="l">
              <a:defRPr sz="1200"/>
            </a:lvl1pPr>
          </a:lstStyle>
          <a:p>
            <a:endParaRPr lang="en-US" dirty="0"/>
          </a:p>
        </p:txBody>
      </p:sp>
      <p:sp>
        <p:nvSpPr>
          <p:cNvPr id="3" name="Date Placeholder 2"/>
          <p:cNvSpPr>
            <a:spLocks noGrp="1"/>
          </p:cNvSpPr>
          <p:nvPr>
            <p:ph type="dt" sz="quarter" idx="1"/>
          </p:nvPr>
        </p:nvSpPr>
        <p:spPr>
          <a:xfrm>
            <a:off x="3937000" y="0"/>
            <a:ext cx="3011488" cy="463550"/>
          </a:xfrm>
          <a:prstGeom prst="rect">
            <a:avLst/>
          </a:prstGeom>
        </p:spPr>
        <p:txBody>
          <a:bodyPr vert="horz" lIns="91436" tIns="45718" rIns="91436" bIns="45718" rtlCol="0"/>
          <a:lstStyle>
            <a:lvl1pPr algn="r">
              <a:defRPr sz="1200"/>
            </a:lvl1pPr>
          </a:lstStyle>
          <a:p>
            <a:fld id="{F1D7ECEA-F4ED-48DB-9B03-71A1B89D7C6B}" type="datetimeFigureOut">
              <a:rPr lang="en-US" smtClean="0"/>
              <a:t>1/22/2018</a:t>
            </a:fld>
            <a:endParaRPr lang="en-US" dirty="0"/>
          </a:p>
        </p:txBody>
      </p:sp>
      <p:sp>
        <p:nvSpPr>
          <p:cNvPr id="4" name="Footer Placeholder 3"/>
          <p:cNvSpPr>
            <a:spLocks noGrp="1"/>
          </p:cNvSpPr>
          <p:nvPr>
            <p:ph type="ftr" sz="quarter" idx="2"/>
          </p:nvPr>
        </p:nvSpPr>
        <p:spPr>
          <a:xfrm>
            <a:off x="0" y="8772526"/>
            <a:ext cx="3011488" cy="463550"/>
          </a:xfrm>
          <a:prstGeom prst="rect">
            <a:avLst/>
          </a:prstGeom>
        </p:spPr>
        <p:txBody>
          <a:bodyPr vert="horz" lIns="91436" tIns="45718" rIns="91436" bIns="45718"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37000" y="8772526"/>
            <a:ext cx="3011488" cy="463550"/>
          </a:xfrm>
          <a:prstGeom prst="rect">
            <a:avLst/>
          </a:prstGeom>
        </p:spPr>
        <p:txBody>
          <a:bodyPr vert="horz" lIns="91436" tIns="45718" rIns="91436" bIns="45718" rtlCol="0" anchor="b"/>
          <a:lstStyle>
            <a:lvl1pPr algn="r">
              <a:defRPr sz="1200"/>
            </a:lvl1pPr>
          </a:lstStyle>
          <a:p>
            <a:fld id="{8722FB1B-76FA-44E6-8CA2-3E1C30819592}" type="slidenum">
              <a:rPr lang="en-US" smtClean="0"/>
              <a:t>‹#›</a:t>
            </a:fld>
            <a:endParaRPr lang="en-US" dirty="0"/>
          </a:p>
        </p:txBody>
      </p:sp>
    </p:spTree>
    <p:extLst>
      <p:ext uri="{BB962C8B-B14F-4D97-AF65-F5344CB8AC3E}">
        <p14:creationId xmlns:p14="http://schemas.microsoft.com/office/powerpoint/2010/main" val="27873825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3550"/>
          </a:xfrm>
          <a:prstGeom prst="rect">
            <a:avLst/>
          </a:prstGeom>
        </p:spPr>
        <p:txBody>
          <a:bodyPr vert="horz" lIns="91436" tIns="45718" rIns="91436" bIns="45718" rtlCol="0"/>
          <a:lstStyle>
            <a:lvl1pPr algn="l">
              <a:defRPr sz="1200"/>
            </a:lvl1pPr>
          </a:lstStyle>
          <a:p>
            <a:endParaRPr lang="en-US" dirty="0"/>
          </a:p>
        </p:txBody>
      </p:sp>
      <p:sp>
        <p:nvSpPr>
          <p:cNvPr id="3" name="Date Placeholder 2"/>
          <p:cNvSpPr>
            <a:spLocks noGrp="1"/>
          </p:cNvSpPr>
          <p:nvPr>
            <p:ph type="dt" idx="1"/>
          </p:nvPr>
        </p:nvSpPr>
        <p:spPr>
          <a:xfrm>
            <a:off x="3937000" y="0"/>
            <a:ext cx="3011488" cy="463550"/>
          </a:xfrm>
          <a:prstGeom prst="rect">
            <a:avLst/>
          </a:prstGeom>
        </p:spPr>
        <p:txBody>
          <a:bodyPr vert="horz" lIns="91436" tIns="45718" rIns="91436" bIns="45718" rtlCol="0"/>
          <a:lstStyle>
            <a:lvl1pPr algn="r">
              <a:defRPr sz="1200"/>
            </a:lvl1pPr>
          </a:lstStyle>
          <a:p>
            <a:fld id="{0E6F6650-6C0A-4C5C-9F68-D65F830BF225}" type="datetimeFigureOut">
              <a:rPr lang="en-US" smtClean="0"/>
              <a:t>1/22/2018</a:t>
            </a:fld>
            <a:endParaRPr lang="en-US" dirty="0"/>
          </a:p>
        </p:txBody>
      </p:sp>
      <p:sp>
        <p:nvSpPr>
          <p:cNvPr id="4" name="Slide Image Placeholder 3"/>
          <p:cNvSpPr>
            <a:spLocks noGrp="1" noRot="1" noChangeAspect="1"/>
          </p:cNvSpPr>
          <p:nvPr>
            <p:ph type="sldImg" idx="2"/>
          </p:nvPr>
        </p:nvSpPr>
        <p:spPr>
          <a:xfrm>
            <a:off x="704850" y="1154113"/>
            <a:ext cx="5540375" cy="3117850"/>
          </a:xfrm>
          <a:prstGeom prst="rect">
            <a:avLst/>
          </a:prstGeom>
          <a:noFill/>
          <a:ln w="12700">
            <a:solidFill>
              <a:prstClr val="black"/>
            </a:solidFill>
          </a:ln>
        </p:spPr>
        <p:txBody>
          <a:bodyPr vert="horz" lIns="91436" tIns="45718" rIns="91436" bIns="45718" rtlCol="0" anchor="ctr"/>
          <a:lstStyle/>
          <a:p>
            <a:endParaRPr lang="en-US" dirty="0"/>
          </a:p>
        </p:txBody>
      </p:sp>
      <p:sp>
        <p:nvSpPr>
          <p:cNvPr id="5" name="Notes Placeholder 4"/>
          <p:cNvSpPr>
            <a:spLocks noGrp="1"/>
          </p:cNvSpPr>
          <p:nvPr>
            <p:ph type="body" sz="quarter" idx="3"/>
          </p:nvPr>
        </p:nvSpPr>
        <p:spPr>
          <a:xfrm>
            <a:off x="695326" y="4445001"/>
            <a:ext cx="5559425" cy="3636963"/>
          </a:xfrm>
          <a:prstGeom prst="rect">
            <a:avLst/>
          </a:prstGeom>
        </p:spPr>
        <p:txBody>
          <a:bodyPr vert="horz" lIns="91436" tIns="45718" rIns="91436" bIns="45718"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526"/>
            <a:ext cx="3011488" cy="463550"/>
          </a:xfrm>
          <a:prstGeom prst="rect">
            <a:avLst/>
          </a:prstGeom>
        </p:spPr>
        <p:txBody>
          <a:bodyPr vert="horz" lIns="91436" tIns="45718" rIns="91436" bIns="45718"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7000" y="8772526"/>
            <a:ext cx="3011488" cy="463550"/>
          </a:xfrm>
          <a:prstGeom prst="rect">
            <a:avLst/>
          </a:prstGeom>
        </p:spPr>
        <p:txBody>
          <a:bodyPr vert="horz" lIns="91436" tIns="45718" rIns="91436" bIns="45718" rtlCol="0" anchor="b"/>
          <a:lstStyle>
            <a:lvl1pPr algn="r">
              <a:defRPr sz="1200"/>
            </a:lvl1pPr>
          </a:lstStyle>
          <a:p>
            <a:fld id="{381E2593-F2DE-44C3-A9CC-EB2D5A3E0FD8}" type="slidenum">
              <a:rPr lang="en-US" smtClean="0"/>
              <a:t>‹#›</a:t>
            </a:fld>
            <a:endParaRPr lang="en-US" dirty="0"/>
          </a:p>
        </p:txBody>
      </p:sp>
    </p:spTree>
    <p:extLst>
      <p:ext uri="{BB962C8B-B14F-4D97-AF65-F5344CB8AC3E}">
        <p14:creationId xmlns:p14="http://schemas.microsoft.com/office/powerpoint/2010/main" val="29689717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Rectangle 7"/>
          <p:cNvSpPr/>
          <p:nvPr userDrawn="1"/>
        </p:nvSpPr>
        <p:spPr>
          <a:xfrm>
            <a:off x="0" y="0"/>
            <a:ext cx="1063690" cy="6858000"/>
          </a:xfrm>
          <a:prstGeom prst="rect">
            <a:avLst/>
          </a:prstGeom>
          <a:gradFill flip="none" rotWithShape="1">
            <a:gsLst>
              <a:gs pos="0">
                <a:schemeClr val="accent6">
                  <a:lumMod val="50000"/>
                </a:schemeClr>
              </a:gs>
              <a:gs pos="29000">
                <a:schemeClr val="accent6">
                  <a:lumMod val="45000"/>
                  <a:lumOff val="55000"/>
                </a:schemeClr>
              </a:gs>
              <a:gs pos="62000">
                <a:schemeClr val="accent6">
                  <a:lumMod val="45000"/>
                  <a:lumOff val="55000"/>
                </a:schemeClr>
              </a:gs>
              <a:gs pos="88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pic>
        <p:nvPicPr>
          <p:cNvPr id="7" name="Picture 6" descr="City of Ann Arbor color small"/>
          <p:cNvPicPr/>
          <p:nvPr userDrawn="1"/>
        </p:nvPicPr>
        <p:blipFill>
          <a:blip r:embed="rId2" cstate="print"/>
          <a:srcRect/>
          <a:stretch>
            <a:fillRect/>
          </a:stretch>
        </p:blipFill>
        <p:spPr bwMode="auto">
          <a:xfrm>
            <a:off x="122075" y="5961612"/>
            <a:ext cx="806564" cy="806564"/>
          </a:xfrm>
          <a:prstGeom prst="rect">
            <a:avLst/>
          </a:prstGeom>
          <a:noFill/>
          <a:ln w="9525">
            <a:noFill/>
            <a:miter lim="800000"/>
            <a:headEnd/>
            <a:tailEnd/>
          </a:ln>
        </p:spPr>
      </p:pic>
    </p:spTree>
    <p:extLst>
      <p:ext uri="{BB962C8B-B14F-4D97-AF65-F5344CB8AC3E}">
        <p14:creationId xmlns:p14="http://schemas.microsoft.com/office/powerpoint/2010/main" val="38036453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userDrawn="1"/>
        </p:nvSpPr>
        <p:spPr>
          <a:xfrm>
            <a:off x="0" y="0"/>
            <a:ext cx="1063690" cy="6858000"/>
          </a:xfrm>
          <a:prstGeom prst="rect">
            <a:avLst/>
          </a:prstGeom>
          <a:gradFill flip="none" rotWithShape="1">
            <a:gsLst>
              <a:gs pos="0">
                <a:schemeClr val="accent6">
                  <a:lumMod val="50000"/>
                </a:schemeClr>
              </a:gs>
              <a:gs pos="29000">
                <a:schemeClr val="accent6">
                  <a:lumMod val="45000"/>
                  <a:lumOff val="55000"/>
                </a:schemeClr>
              </a:gs>
              <a:gs pos="62000">
                <a:schemeClr val="accent6">
                  <a:lumMod val="45000"/>
                  <a:lumOff val="55000"/>
                </a:schemeClr>
              </a:gs>
              <a:gs pos="88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1383030" y="1825625"/>
            <a:ext cx="997077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855AC0-5659-4545-AA1B-E732ADDAF1DB}" type="datetime1">
              <a:rPr lang="en-US" smtClean="0"/>
              <a:t>1/22/2018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136B3D-41E5-4DA2-AEDE-40605DF71FB4}" type="slidenum">
              <a:rPr lang="en-US" smtClean="0"/>
              <a:t>‹#›</a:t>
            </a:fld>
            <a:endParaRPr lang="en-US" dirty="0"/>
          </a:p>
        </p:txBody>
      </p:sp>
      <p:pic>
        <p:nvPicPr>
          <p:cNvPr id="8" name="Picture 7" descr="City of Ann Arbor color small"/>
          <p:cNvPicPr/>
          <p:nvPr userDrawn="1"/>
        </p:nvPicPr>
        <p:blipFill>
          <a:blip r:embed="rId2" cstate="print"/>
          <a:srcRect/>
          <a:stretch>
            <a:fillRect/>
          </a:stretch>
        </p:blipFill>
        <p:spPr bwMode="auto">
          <a:xfrm>
            <a:off x="122075" y="5961612"/>
            <a:ext cx="806564" cy="806564"/>
          </a:xfrm>
          <a:prstGeom prst="rect">
            <a:avLst/>
          </a:prstGeom>
          <a:noFill/>
          <a:ln w="9525">
            <a:noFill/>
            <a:miter lim="800000"/>
            <a:headEnd/>
            <a:tailEnd/>
          </a:ln>
        </p:spPr>
      </p:pic>
    </p:spTree>
    <p:extLst>
      <p:ext uri="{BB962C8B-B14F-4D97-AF65-F5344CB8AC3E}">
        <p14:creationId xmlns:p14="http://schemas.microsoft.com/office/powerpoint/2010/main" val="4228892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F3CBE8C-0417-44EF-BDB8-DBA8398826B4}" type="datetime1">
              <a:rPr lang="en-US" smtClean="0"/>
              <a:t>1/22/2018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136B3D-41E5-4DA2-AEDE-40605DF71FB4}" type="slidenum">
              <a:rPr lang="en-US" smtClean="0"/>
              <a:t>‹#›</a:t>
            </a:fld>
            <a:endParaRPr lang="en-US" dirty="0"/>
          </a:p>
        </p:txBody>
      </p:sp>
    </p:spTree>
    <p:extLst>
      <p:ext uri="{BB962C8B-B14F-4D97-AF65-F5344CB8AC3E}">
        <p14:creationId xmlns:p14="http://schemas.microsoft.com/office/powerpoint/2010/main" val="792894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DACAB74-EA9D-447E-8535-10E56B8A5A4C}" type="datetime1">
              <a:rPr lang="en-US" smtClean="0"/>
              <a:t>1/22/2018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136B3D-41E5-4DA2-AEDE-40605DF71FB4}" type="slidenum">
              <a:rPr lang="en-US" smtClean="0"/>
              <a:t>‹#›</a:t>
            </a:fld>
            <a:endParaRPr lang="en-US" dirty="0"/>
          </a:p>
        </p:txBody>
      </p:sp>
    </p:spTree>
    <p:extLst>
      <p:ext uri="{BB962C8B-B14F-4D97-AF65-F5344CB8AC3E}">
        <p14:creationId xmlns:p14="http://schemas.microsoft.com/office/powerpoint/2010/main" val="31850066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96DD9AD-B79D-4ED3-B0C6-CDD887684745}" type="datetime1">
              <a:rPr lang="en-US" smtClean="0"/>
              <a:t>1/22/2018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136B3D-41E5-4DA2-AEDE-40605DF71FB4}" type="slidenum">
              <a:rPr lang="en-US" smtClean="0"/>
              <a:t>‹#›</a:t>
            </a:fld>
            <a:endParaRPr lang="en-US" dirty="0"/>
          </a:p>
        </p:txBody>
      </p:sp>
    </p:spTree>
    <p:extLst>
      <p:ext uri="{BB962C8B-B14F-4D97-AF65-F5344CB8AC3E}">
        <p14:creationId xmlns:p14="http://schemas.microsoft.com/office/powerpoint/2010/main" val="19740015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9D7BAB6-8D0B-460E-A1A9-3991D0F5D9DB}" type="datetime1">
              <a:rPr lang="en-US" smtClean="0"/>
              <a:t>1/22/2018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136B3D-41E5-4DA2-AEDE-40605DF71FB4}" type="slidenum">
              <a:rPr lang="en-US" smtClean="0"/>
              <a:t>‹#›</a:t>
            </a:fld>
            <a:endParaRPr lang="en-US" dirty="0"/>
          </a:p>
        </p:txBody>
      </p:sp>
    </p:spTree>
    <p:extLst>
      <p:ext uri="{BB962C8B-B14F-4D97-AF65-F5344CB8AC3E}">
        <p14:creationId xmlns:p14="http://schemas.microsoft.com/office/powerpoint/2010/main" val="1388176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FEFB72-2B4B-4C67-AF3D-645D3D8F90E9}" type="datetime1">
              <a:rPr lang="en-US" smtClean="0"/>
              <a:t>1/22/2018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136B3D-41E5-4DA2-AEDE-40605DF71FB4}" type="slidenum">
              <a:rPr lang="en-US" smtClean="0"/>
              <a:t>‹#›</a:t>
            </a:fld>
            <a:endParaRPr lang="en-US" dirty="0"/>
          </a:p>
        </p:txBody>
      </p:sp>
    </p:spTree>
    <p:extLst>
      <p:ext uri="{BB962C8B-B14F-4D97-AF65-F5344CB8AC3E}">
        <p14:creationId xmlns:p14="http://schemas.microsoft.com/office/powerpoint/2010/main" val="34024775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A4401F1-A1C9-4252-974F-19A483904152}" type="datetime1">
              <a:rPr lang="en-US" smtClean="0"/>
              <a:t>1/22/2018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136B3D-41E5-4DA2-AEDE-40605DF71FB4}" type="slidenum">
              <a:rPr lang="en-US" smtClean="0"/>
              <a:t>‹#›</a:t>
            </a:fld>
            <a:endParaRPr lang="en-US" dirty="0"/>
          </a:p>
        </p:txBody>
      </p:sp>
    </p:spTree>
    <p:extLst>
      <p:ext uri="{BB962C8B-B14F-4D97-AF65-F5344CB8AC3E}">
        <p14:creationId xmlns:p14="http://schemas.microsoft.com/office/powerpoint/2010/main" val="8890839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7C7D440-6E45-4C42-8605-16995E11A0D1}" type="datetime1">
              <a:rPr lang="en-US" smtClean="0"/>
              <a:t>1/22/2018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136B3D-41E5-4DA2-AEDE-40605DF71FB4}" type="slidenum">
              <a:rPr lang="en-US" smtClean="0"/>
              <a:t>‹#›</a:t>
            </a:fld>
            <a:endParaRPr lang="en-US" dirty="0"/>
          </a:p>
        </p:txBody>
      </p:sp>
    </p:spTree>
    <p:extLst>
      <p:ext uri="{BB962C8B-B14F-4D97-AF65-F5344CB8AC3E}">
        <p14:creationId xmlns:p14="http://schemas.microsoft.com/office/powerpoint/2010/main" val="29784972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099A5F-E818-46EF-839E-A871A97E16EE}" type="datetime1">
              <a:rPr lang="en-US" smtClean="0"/>
              <a:t>1/22/2018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136B3D-41E5-4DA2-AEDE-40605DF71FB4}" type="slidenum">
              <a:rPr lang="en-US" smtClean="0"/>
              <a:t>‹#›</a:t>
            </a:fld>
            <a:endParaRPr lang="en-US" dirty="0"/>
          </a:p>
        </p:txBody>
      </p:sp>
    </p:spTree>
    <p:extLst>
      <p:ext uri="{BB962C8B-B14F-4D97-AF65-F5344CB8AC3E}">
        <p14:creationId xmlns:p14="http://schemas.microsoft.com/office/powerpoint/2010/main" val="2490396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42E186-E882-4CD2-ABF3-A1BAA1F8AB63}" type="datetime1">
              <a:rPr lang="en-US" smtClean="0"/>
              <a:t>1/22/2018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136B3D-41E5-4DA2-AEDE-40605DF71FB4}" type="slidenum">
              <a:rPr lang="en-US" smtClean="0"/>
              <a:t>‹#›</a:t>
            </a:fld>
            <a:endParaRPr lang="en-US" dirty="0"/>
          </a:p>
        </p:txBody>
      </p:sp>
    </p:spTree>
    <p:extLst>
      <p:ext uri="{BB962C8B-B14F-4D97-AF65-F5344CB8AC3E}">
        <p14:creationId xmlns:p14="http://schemas.microsoft.com/office/powerpoint/2010/main" val="8953606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3BE986-A70A-4D6B-8768-6C95B7E34A50}" type="datetime1">
              <a:rPr lang="en-US" smtClean="0"/>
              <a:t>1/22/2018</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136B3D-41E5-4DA2-AEDE-40605DF71FB4}" type="slidenum">
              <a:rPr lang="en-US" smtClean="0"/>
              <a:t>‹#›</a:t>
            </a:fld>
            <a:endParaRPr lang="en-US" dirty="0"/>
          </a:p>
        </p:txBody>
      </p:sp>
      <p:pic>
        <p:nvPicPr>
          <p:cNvPr id="7" name="Picture 6" descr="City of Ann Arbor color small"/>
          <p:cNvPicPr/>
          <p:nvPr userDrawn="1"/>
        </p:nvPicPr>
        <p:blipFill>
          <a:blip r:embed="rId13" cstate="print"/>
          <a:srcRect/>
          <a:stretch>
            <a:fillRect/>
          </a:stretch>
        </p:blipFill>
        <p:spPr bwMode="auto">
          <a:xfrm>
            <a:off x="122075" y="5961612"/>
            <a:ext cx="806564" cy="806564"/>
          </a:xfrm>
          <a:prstGeom prst="rect">
            <a:avLst/>
          </a:prstGeom>
          <a:noFill/>
          <a:ln w="9525">
            <a:noFill/>
            <a:miter lim="800000"/>
            <a:headEnd/>
            <a:tailEnd/>
          </a:ln>
        </p:spPr>
      </p:pic>
    </p:spTree>
    <p:extLst>
      <p:ext uri="{BB962C8B-B14F-4D97-AF65-F5344CB8AC3E}">
        <p14:creationId xmlns:p14="http://schemas.microsoft.com/office/powerpoint/2010/main" val="23526651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5136B3D-41E5-4DA2-AEDE-40605DF71FB4}" type="slidenum">
              <a:rPr lang="en-US" smtClean="0"/>
              <a:t>1</a:t>
            </a:fld>
            <a:endParaRPr lang="en-US" dirty="0"/>
          </a:p>
        </p:txBody>
      </p:sp>
      <p:sp>
        <p:nvSpPr>
          <p:cNvPr id="6" name="Title 1"/>
          <p:cNvSpPr txBox="1">
            <a:spLocks/>
          </p:cNvSpPr>
          <p:nvPr/>
        </p:nvSpPr>
        <p:spPr>
          <a:xfrm>
            <a:off x="1747023" y="2279548"/>
            <a:ext cx="9714291" cy="2387600"/>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7100" dirty="0" smtClean="0"/>
              <a:t>FY2019 Visioning Process</a:t>
            </a:r>
          </a:p>
          <a:p>
            <a:pPr algn="ctr"/>
            <a:r>
              <a:rPr lang="en-US" sz="2600" dirty="0"/>
              <a:t>Council Work Session - January 22, 2018</a:t>
            </a:r>
          </a:p>
          <a:p>
            <a:pPr algn="ctr"/>
            <a:r>
              <a:rPr lang="en-US" sz="5400" dirty="0" smtClean="0"/>
              <a:t/>
            </a:r>
            <a:br>
              <a:rPr lang="en-US" sz="5400" dirty="0" smtClean="0"/>
            </a:br>
            <a:endParaRPr lang="en-US" dirty="0"/>
          </a:p>
        </p:txBody>
      </p:sp>
    </p:spTree>
    <p:extLst>
      <p:ext uri="{BB962C8B-B14F-4D97-AF65-F5344CB8AC3E}">
        <p14:creationId xmlns:p14="http://schemas.microsoft.com/office/powerpoint/2010/main" val="37541774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83030" y="1271848"/>
            <a:ext cx="9970770" cy="5261956"/>
          </a:xfrm>
        </p:spPr>
        <p:txBody>
          <a:bodyPr>
            <a:normAutofit/>
          </a:bodyPr>
          <a:lstStyle/>
          <a:p>
            <a:r>
              <a:rPr lang="en-US" dirty="0" smtClean="0"/>
              <a:t>FY19 is the second year of the budget cycle. Intent for budget review this year is to focus on Economic Updates to Plan, Changes to Plan, and Horizon Issues.</a:t>
            </a:r>
          </a:p>
          <a:p>
            <a:r>
              <a:rPr lang="en-US" dirty="0" smtClean="0"/>
              <a:t> Using the Work Sessions in 2018 for “visioning” will enable us to focus on developing financial, technical, and structural approaches to ensure sustainable quality of life for the community.</a:t>
            </a:r>
          </a:p>
          <a:p>
            <a:r>
              <a:rPr lang="en-US" dirty="0" smtClean="0"/>
              <a:t>The Resident Satisfaction Survey will be performed this summer and will be a significant input to the FY20 budget process.</a:t>
            </a:r>
          </a:p>
          <a:p>
            <a:r>
              <a:rPr lang="en-US" dirty="0" smtClean="0"/>
              <a:t>The end goal is to create an agile and accountable organization that is focused on community goals and values.</a:t>
            </a:r>
            <a:endParaRPr lang="en-US" dirty="0"/>
          </a:p>
        </p:txBody>
      </p:sp>
      <p:sp>
        <p:nvSpPr>
          <p:cNvPr id="4" name="Slide Number Placeholder 3"/>
          <p:cNvSpPr>
            <a:spLocks noGrp="1"/>
          </p:cNvSpPr>
          <p:nvPr>
            <p:ph type="sldNum" sz="quarter" idx="12"/>
          </p:nvPr>
        </p:nvSpPr>
        <p:spPr/>
        <p:txBody>
          <a:bodyPr/>
          <a:lstStyle/>
          <a:p>
            <a:fld id="{D5136B3D-41E5-4DA2-AEDE-40605DF71FB4}" type="slidenum">
              <a:rPr lang="en-US" smtClean="0"/>
              <a:t>2</a:t>
            </a:fld>
            <a:endParaRPr lang="en-US" dirty="0"/>
          </a:p>
        </p:txBody>
      </p:sp>
      <p:sp>
        <p:nvSpPr>
          <p:cNvPr id="5" name="Title 1"/>
          <p:cNvSpPr>
            <a:spLocks noGrp="1"/>
          </p:cNvSpPr>
          <p:nvPr>
            <p:ph type="title"/>
          </p:nvPr>
        </p:nvSpPr>
        <p:spPr>
          <a:xfrm>
            <a:off x="1211580" y="365126"/>
            <a:ext cx="10142220" cy="806970"/>
          </a:xfrm>
        </p:spPr>
        <p:txBody>
          <a:bodyPr>
            <a:normAutofit/>
          </a:bodyPr>
          <a:lstStyle/>
          <a:p>
            <a:r>
              <a:rPr lang="en-US" sz="4000" b="1" i="1" dirty="0" smtClean="0">
                <a:solidFill>
                  <a:schemeClr val="accent6">
                    <a:lumMod val="50000"/>
                  </a:schemeClr>
                </a:solidFill>
              </a:rPr>
              <a:t>Visioning as Part of the Budget Process</a:t>
            </a:r>
            <a:endParaRPr lang="en-US" sz="4000" b="1" dirty="0"/>
          </a:p>
        </p:txBody>
      </p:sp>
    </p:spTree>
    <p:extLst>
      <p:ext uri="{BB962C8B-B14F-4D97-AF65-F5344CB8AC3E}">
        <p14:creationId xmlns:p14="http://schemas.microsoft.com/office/powerpoint/2010/main" val="35239523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5136B3D-41E5-4DA2-AEDE-40605DF71FB4}" type="slidenum">
              <a:rPr lang="en-US" smtClean="0"/>
              <a:t>3</a:t>
            </a:fld>
            <a:endParaRPr lang="en-US" dirty="0"/>
          </a:p>
        </p:txBody>
      </p:sp>
      <p:sp>
        <p:nvSpPr>
          <p:cNvPr id="5" name="Title 1"/>
          <p:cNvSpPr>
            <a:spLocks noGrp="1"/>
          </p:cNvSpPr>
          <p:nvPr>
            <p:ph type="title"/>
          </p:nvPr>
        </p:nvSpPr>
        <p:spPr>
          <a:xfrm>
            <a:off x="1211580" y="365125"/>
            <a:ext cx="10142220" cy="964911"/>
          </a:xfrm>
        </p:spPr>
        <p:txBody>
          <a:bodyPr>
            <a:normAutofit/>
          </a:bodyPr>
          <a:lstStyle/>
          <a:p>
            <a:r>
              <a:rPr lang="en-US" sz="4000" b="1" i="1" dirty="0" smtClean="0">
                <a:solidFill>
                  <a:schemeClr val="accent6">
                    <a:lumMod val="50000"/>
                  </a:schemeClr>
                </a:solidFill>
              </a:rPr>
              <a:t>Visioning Schedule </a:t>
            </a:r>
            <a:endParaRPr lang="en-US" sz="4000" b="1"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937693363"/>
              </p:ext>
            </p:extLst>
          </p:nvPr>
        </p:nvGraphicFramePr>
        <p:xfrm>
          <a:off x="1463401" y="1330036"/>
          <a:ext cx="9971088" cy="4597400"/>
        </p:xfrm>
        <a:graphic>
          <a:graphicData uri="http://schemas.openxmlformats.org/drawingml/2006/table">
            <a:tbl>
              <a:tblPr firstRow="1" bandRow="1">
                <a:tableStyleId>{93296810-A885-4BE3-A3E7-6D5BEEA58F35}</a:tableStyleId>
              </a:tblPr>
              <a:tblGrid>
                <a:gridCol w="2308138">
                  <a:extLst>
                    <a:ext uri="{9D8B030D-6E8A-4147-A177-3AD203B41FA5}">
                      <a16:colId xmlns:a16="http://schemas.microsoft.com/office/drawing/2014/main" val="2412116924"/>
                    </a:ext>
                  </a:extLst>
                </a:gridCol>
                <a:gridCol w="7662950">
                  <a:extLst>
                    <a:ext uri="{9D8B030D-6E8A-4147-A177-3AD203B41FA5}">
                      <a16:colId xmlns:a16="http://schemas.microsoft.com/office/drawing/2014/main" val="1554393008"/>
                    </a:ext>
                  </a:extLst>
                </a:gridCol>
              </a:tblGrid>
              <a:tr h="370840">
                <a:tc>
                  <a:txBody>
                    <a:bodyPr/>
                    <a:lstStyle/>
                    <a:p>
                      <a:pPr algn="ctr"/>
                      <a:r>
                        <a:rPr lang="en-US" dirty="0" smtClean="0"/>
                        <a:t>DATE</a:t>
                      </a:r>
                      <a:endParaRPr lang="en-US" dirty="0"/>
                    </a:p>
                  </a:txBody>
                  <a:tcPr>
                    <a:solidFill>
                      <a:schemeClr val="accent6">
                        <a:lumMod val="50000"/>
                      </a:schemeClr>
                    </a:solidFill>
                  </a:tcPr>
                </a:tc>
                <a:tc>
                  <a:txBody>
                    <a:bodyPr/>
                    <a:lstStyle/>
                    <a:p>
                      <a:pPr algn="ctr"/>
                      <a:r>
                        <a:rPr lang="en-US" dirty="0" smtClean="0"/>
                        <a:t>TOPIC</a:t>
                      </a:r>
                      <a:endParaRPr lang="en-US" dirty="0"/>
                    </a:p>
                  </a:txBody>
                  <a:tcPr>
                    <a:solidFill>
                      <a:schemeClr val="accent6">
                        <a:lumMod val="50000"/>
                      </a:schemeClr>
                    </a:solidFill>
                  </a:tcPr>
                </a:tc>
                <a:extLst>
                  <a:ext uri="{0D108BD9-81ED-4DB2-BD59-A6C34878D82A}">
                    <a16:rowId xmlns:a16="http://schemas.microsoft.com/office/drawing/2014/main" val="1753384370"/>
                  </a:ext>
                </a:extLst>
              </a:tr>
              <a:tr h="370840">
                <a:tc>
                  <a:txBody>
                    <a:bodyPr/>
                    <a:lstStyle/>
                    <a:p>
                      <a:r>
                        <a:rPr lang="en-US" dirty="0" smtClean="0"/>
                        <a:t>January 22</a:t>
                      </a:r>
                      <a:endParaRPr lang="en-US" dirty="0"/>
                    </a:p>
                  </a:txBody>
                  <a:tcPr/>
                </a:tc>
                <a:tc>
                  <a:txBody>
                    <a:bodyPr/>
                    <a:lstStyle/>
                    <a:p>
                      <a:r>
                        <a:rPr lang="en-US" dirty="0" smtClean="0"/>
                        <a:t>Protecting and Serving – Public Safety</a:t>
                      </a:r>
                      <a:endParaRPr lang="en-US" dirty="0"/>
                    </a:p>
                  </a:txBody>
                  <a:tcPr/>
                </a:tc>
                <a:extLst>
                  <a:ext uri="{0D108BD9-81ED-4DB2-BD59-A6C34878D82A}">
                    <a16:rowId xmlns:a16="http://schemas.microsoft.com/office/drawing/2014/main" val="2774651561"/>
                  </a:ext>
                </a:extLst>
              </a:tr>
              <a:tr h="370840">
                <a:tc>
                  <a:txBody>
                    <a:bodyPr/>
                    <a:lstStyle/>
                    <a:p>
                      <a:r>
                        <a:rPr lang="en-US" dirty="0" smtClean="0"/>
                        <a:t>February 12</a:t>
                      </a:r>
                      <a:endParaRPr lang="en-US" dirty="0"/>
                    </a:p>
                  </a:txBody>
                  <a:tcPr/>
                </a:tc>
                <a:tc>
                  <a:txBody>
                    <a:bodyPr/>
                    <a:lstStyle/>
                    <a:p>
                      <a:r>
                        <a:rPr lang="en-US" dirty="0" smtClean="0"/>
                        <a:t>Setting the Stage – Legislative Updates and Policy Agenda Development</a:t>
                      </a:r>
                      <a:endParaRPr lang="en-US" dirty="0"/>
                    </a:p>
                  </a:txBody>
                  <a:tcPr/>
                </a:tc>
                <a:extLst>
                  <a:ext uri="{0D108BD9-81ED-4DB2-BD59-A6C34878D82A}">
                    <a16:rowId xmlns:a16="http://schemas.microsoft.com/office/drawing/2014/main" val="2856205037"/>
                  </a:ext>
                </a:extLst>
              </a:tr>
              <a:tr h="370840">
                <a:tc>
                  <a:txBody>
                    <a:bodyPr/>
                    <a:lstStyle/>
                    <a:p>
                      <a:r>
                        <a:rPr lang="en-US" i="1" dirty="0" smtClean="0"/>
                        <a:t>February</a:t>
                      </a:r>
                      <a:r>
                        <a:rPr lang="en-US" i="1" baseline="0" dirty="0" smtClean="0"/>
                        <a:t> 26</a:t>
                      </a:r>
                      <a:endParaRPr lang="en-US" i="1" dirty="0"/>
                    </a:p>
                  </a:txBody>
                  <a:tcPr/>
                </a:tc>
                <a:tc>
                  <a:txBody>
                    <a:bodyPr/>
                    <a:lstStyle/>
                    <a:p>
                      <a:r>
                        <a:rPr lang="en-US" i="1" dirty="0" smtClean="0"/>
                        <a:t>Reserved</a:t>
                      </a:r>
                      <a:r>
                        <a:rPr lang="en-US" i="1" baseline="0" dirty="0" smtClean="0"/>
                        <a:t> for budget purposes, if necessary</a:t>
                      </a:r>
                      <a:endParaRPr lang="en-US" i="1" dirty="0"/>
                    </a:p>
                  </a:txBody>
                  <a:tcPr/>
                </a:tc>
                <a:extLst>
                  <a:ext uri="{0D108BD9-81ED-4DB2-BD59-A6C34878D82A}">
                    <a16:rowId xmlns:a16="http://schemas.microsoft.com/office/drawing/2014/main" val="3869964454"/>
                  </a:ext>
                </a:extLst>
              </a:tr>
              <a:tr h="370840">
                <a:tc>
                  <a:txBody>
                    <a:bodyPr/>
                    <a:lstStyle/>
                    <a:p>
                      <a:r>
                        <a:rPr lang="en-US" dirty="0" smtClean="0"/>
                        <a:t>March 12</a:t>
                      </a:r>
                      <a:endParaRPr lang="en-US" dirty="0"/>
                    </a:p>
                  </a:txBody>
                  <a:tcPr/>
                </a:tc>
                <a:tc>
                  <a:txBody>
                    <a:bodyPr/>
                    <a:lstStyle/>
                    <a:p>
                      <a:r>
                        <a:rPr lang="en-US" dirty="0" smtClean="0"/>
                        <a:t>FY2019 Budget and Cost of Services/Rates</a:t>
                      </a:r>
                      <a:endParaRPr lang="en-US" dirty="0"/>
                    </a:p>
                  </a:txBody>
                  <a:tcPr/>
                </a:tc>
                <a:extLst>
                  <a:ext uri="{0D108BD9-81ED-4DB2-BD59-A6C34878D82A}">
                    <a16:rowId xmlns:a16="http://schemas.microsoft.com/office/drawing/2014/main" val="3980349020"/>
                  </a:ext>
                </a:extLst>
              </a:tr>
              <a:tr h="370840">
                <a:tc>
                  <a:txBody>
                    <a:bodyPr/>
                    <a:lstStyle/>
                    <a:p>
                      <a:r>
                        <a:rPr lang="en-US" dirty="0" smtClean="0"/>
                        <a:t>April 9</a:t>
                      </a:r>
                      <a:endParaRPr lang="en-US" dirty="0"/>
                    </a:p>
                  </a:txBody>
                  <a:tcPr/>
                </a:tc>
                <a:tc>
                  <a:txBody>
                    <a:bodyPr/>
                    <a:lstStyle/>
                    <a:p>
                      <a:r>
                        <a:rPr lang="en-US" dirty="0" smtClean="0"/>
                        <a:t>Building for Tomorrow – Infrastructure</a:t>
                      </a:r>
                      <a:r>
                        <a:rPr lang="en-US" baseline="0" dirty="0" smtClean="0"/>
                        <a:t> Priorities and Projects</a:t>
                      </a:r>
                      <a:endParaRPr lang="en-US" dirty="0"/>
                    </a:p>
                  </a:txBody>
                  <a:tcPr/>
                </a:tc>
                <a:extLst>
                  <a:ext uri="{0D108BD9-81ED-4DB2-BD59-A6C34878D82A}">
                    <a16:rowId xmlns:a16="http://schemas.microsoft.com/office/drawing/2014/main" val="1578531334"/>
                  </a:ext>
                </a:extLst>
              </a:tr>
              <a:tr h="370840">
                <a:tc>
                  <a:txBody>
                    <a:bodyPr/>
                    <a:lstStyle/>
                    <a:p>
                      <a:r>
                        <a:rPr lang="en-US" dirty="0" smtClean="0"/>
                        <a:t>May 14</a:t>
                      </a:r>
                      <a:endParaRPr lang="en-US" dirty="0"/>
                    </a:p>
                  </a:txBody>
                  <a:tcPr/>
                </a:tc>
                <a:tc>
                  <a:txBody>
                    <a:bodyPr/>
                    <a:lstStyle/>
                    <a:p>
                      <a:r>
                        <a:rPr lang="en-US" dirty="0" smtClean="0"/>
                        <a:t>Ensuring an Inclusive</a:t>
                      </a:r>
                      <a:r>
                        <a:rPr lang="en-US" baseline="0" dirty="0" smtClean="0"/>
                        <a:t> Community – Equity and Housing</a:t>
                      </a:r>
                      <a:endParaRPr lang="en-US" dirty="0"/>
                    </a:p>
                  </a:txBody>
                  <a:tcPr/>
                </a:tc>
                <a:extLst>
                  <a:ext uri="{0D108BD9-81ED-4DB2-BD59-A6C34878D82A}">
                    <a16:rowId xmlns:a16="http://schemas.microsoft.com/office/drawing/2014/main" val="507590193"/>
                  </a:ext>
                </a:extLst>
              </a:tr>
              <a:tr h="370840">
                <a:tc>
                  <a:txBody>
                    <a:bodyPr/>
                    <a:lstStyle/>
                    <a:p>
                      <a:r>
                        <a:rPr lang="en-US" dirty="0" smtClean="0"/>
                        <a:t>June 11</a:t>
                      </a:r>
                      <a:endParaRPr lang="en-US" dirty="0"/>
                    </a:p>
                  </a:txBody>
                  <a:tcPr/>
                </a:tc>
                <a:tc>
                  <a:txBody>
                    <a:bodyPr/>
                    <a:lstStyle/>
                    <a:p>
                      <a:r>
                        <a:rPr lang="en-US" dirty="0" smtClean="0"/>
                        <a:t>Providing a Healthy A2</a:t>
                      </a:r>
                      <a:r>
                        <a:rPr lang="en-US" baseline="0" dirty="0" smtClean="0"/>
                        <a:t> – Parks and Recreation, Health, and Sustainability</a:t>
                      </a:r>
                      <a:endParaRPr lang="en-US" dirty="0"/>
                    </a:p>
                  </a:txBody>
                  <a:tcPr/>
                </a:tc>
                <a:extLst>
                  <a:ext uri="{0D108BD9-81ED-4DB2-BD59-A6C34878D82A}">
                    <a16:rowId xmlns:a16="http://schemas.microsoft.com/office/drawing/2014/main" val="3147398439"/>
                  </a:ext>
                </a:extLst>
              </a:tr>
              <a:tr h="370840">
                <a:tc>
                  <a:txBody>
                    <a:bodyPr/>
                    <a:lstStyle/>
                    <a:p>
                      <a:r>
                        <a:rPr lang="en-US" dirty="0" smtClean="0"/>
                        <a:t>September 13 (Thurs)</a:t>
                      </a:r>
                      <a:endParaRPr lang="en-US" dirty="0"/>
                    </a:p>
                  </a:txBody>
                  <a:tcPr/>
                </a:tc>
                <a:tc>
                  <a:txBody>
                    <a:bodyPr/>
                    <a:lstStyle/>
                    <a:p>
                      <a:r>
                        <a:rPr lang="en-US" dirty="0" smtClean="0"/>
                        <a:t>Being a Better Business Partner</a:t>
                      </a:r>
                      <a:r>
                        <a:rPr lang="en-US" baseline="0" dirty="0" smtClean="0"/>
                        <a:t> – Economic Development and Competitiveness </a:t>
                      </a:r>
                      <a:endParaRPr lang="en-US" dirty="0"/>
                    </a:p>
                  </a:txBody>
                  <a:tcPr/>
                </a:tc>
                <a:extLst>
                  <a:ext uri="{0D108BD9-81ED-4DB2-BD59-A6C34878D82A}">
                    <a16:rowId xmlns:a16="http://schemas.microsoft.com/office/drawing/2014/main" val="2775778571"/>
                  </a:ext>
                </a:extLst>
              </a:tr>
              <a:tr h="370840">
                <a:tc>
                  <a:txBody>
                    <a:bodyPr/>
                    <a:lstStyle/>
                    <a:p>
                      <a:r>
                        <a:rPr lang="en-US" dirty="0" smtClean="0"/>
                        <a:t>October 8</a:t>
                      </a:r>
                      <a:endParaRPr lang="en-US" dirty="0"/>
                    </a:p>
                  </a:txBody>
                  <a:tcPr/>
                </a:tc>
                <a:tc>
                  <a:txBody>
                    <a:bodyPr/>
                    <a:lstStyle/>
                    <a:p>
                      <a:r>
                        <a:rPr lang="en-US" dirty="0" smtClean="0"/>
                        <a:t>Enhancing the Vibrancy</a:t>
                      </a:r>
                      <a:r>
                        <a:rPr lang="en-US" baseline="0" dirty="0" smtClean="0"/>
                        <a:t> of Our Downtown – Joint Meeting with DDA</a:t>
                      </a:r>
                      <a:endParaRPr lang="en-US" dirty="0"/>
                    </a:p>
                  </a:txBody>
                  <a:tcPr/>
                </a:tc>
                <a:extLst>
                  <a:ext uri="{0D108BD9-81ED-4DB2-BD59-A6C34878D82A}">
                    <a16:rowId xmlns:a16="http://schemas.microsoft.com/office/drawing/2014/main" val="1051338326"/>
                  </a:ext>
                </a:extLst>
              </a:tr>
              <a:tr h="370840">
                <a:tc>
                  <a:txBody>
                    <a:bodyPr/>
                    <a:lstStyle/>
                    <a:p>
                      <a:r>
                        <a:rPr lang="en-US" dirty="0" smtClean="0"/>
                        <a:t>December 10</a:t>
                      </a:r>
                      <a:endParaRPr lang="en-US" dirty="0"/>
                    </a:p>
                  </a:txBody>
                  <a:tcPr/>
                </a:tc>
                <a:tc>
                  <a:txBody>
                    <a:bodyPr/>
                    <a:lstStyle/>
                    <a:p>
                      <a:r>
                        <a:rPr lang="en-US" dirty="0" smtClean="0"/>
                        <a:t>Securing</a:t>
                      </a:r>
                      <a:r>
                        <a:rPr lang="en-US" baseline="0" dirty="0" smtClean="0"/>
                        <a:t> the Financial Future – FY2020 Budget Kick-Off</a:t>
                      </a:r>
                      <a:endParaRPr lang="en-US" dirty="0"/>
                    </a:p>
                  </a:txBody>
                  <a:tcPr/>
                </a:tc>
                <a:extLst>
                  <a:ext uri="{0D108BD9-81ED-4DB2-BD59-A6C34878D82A}">
                    <a16:rowId xmlns:a16="http://schemas.microsoft.com/office/drawing/2014/main" val="3220425403"/>
                  </a:ext>
                </a:extLst>
              </a:tr>
              <a:tr h="370840">
                <a:tc gridSpan="2">
                  <a:txBody>
                    <a:bodyPr/>
                    <a:lstStyle/>
                    <a:p>
                      <a:r>
                        <a:rPr lang="en-US" sz="1400" dirty="0" smtClean="0"/>
                        <a:t>NOTES: Council does not normally schedule</a:t>
                      </a:r>
                      <a:r>
                        <a:rPr lang="en-US" sz="1400" baseline="0" dirty="0" smtClean="0"/>
                        <a:t> Work Sessions during the summer months (July/August) or during November.  However, these months are available at Council’s discretion.</a:t>
                      </a:r>
                      <a:endParaRPr lang="en-US" sz="1400" dirty="0"/>
                    </a:p>
                  </a:txBody>
                  <a:tcPr/>
                </a:tc>
                <a:tc hMerge="1">
                  <a:txBody>
                    <a:bodyPr/>
                    <a:lstStyle/>
                    <a:p>
                      <a:endParaRPr lang="en-US" dirty="0"/>
                    </a:p>
                  </a:txBody>
                  <a:tcPr/>
                </a:tc>
                <a:extLst>
                  <a:ext uri="{0D108BD9-81ED-4DB2-BD59-A6C34878D82A}">
                    <a16:rowId xmlns:a16="http://schemas.microsoft.com/office/drawing/2014/main" val="573419224"/>
                  </a:ext>
                </a:extLst>
              </a:tr>
            </a:tbl>
          </a:graphicData>
        </a:graphic>
      </p:graphicFrame>
    </p:spTree>
    <p:extLst>
      <p:ext uri="{BB962C8B-B14F-4D97-AF65-F5344CB8AC3E}">
        <p14:creationId xmlns:p14="http://schemas.microsoft.com/office/powerpoint/2010/main" val="34656482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7305" y="1401676"/>
            <a:ext cx="9970770" cy="4351338"/>
          </a:xfrm>
        </p:spPr>
        <p:txBody>
          <a:bodyPr/>
          <a:lstStyle/>
          <a:p>
            <a:r>
              <a:rPr lang="en-US" dirty="0" smtClean="0"/>
              <a:t>As part of each of the sessions, the staff lead will work with our Communications Office to gather information via surveys, social media input, meetings, and other methods.</a:t>
            </a:r>
          </a:p>
          <a:p>
            <a:r>
              <a:rPr lang="en-US" dirty="0" smtClean="0"/>
              <a:t>Input will be used to form the content of each session, and to develop questions for the Resident Satisfaction Survey scheduled for this summer.</a:t>
            </a:r>
          </a:p>
          <a:p>
            <a:r>
              <a:rPr lang="en-US" dirty="0" smtClean="0"/>
              <a:t>Council Members are encouraged to help shape the discussions by identifying the areas in which they would want input, and by working with staff in advance of the sessions to form questions and obtain feedback. </a:t>
            </a:r>
          </a:p>
          <a:p>
            <a:pPr marL="0" indent="0">
              <a:buNone/>
            </a:pPr>
            <a:endParaRPr lang="en-US" dirty="0"/>
          </a:p>
        </p:txBody>
      </p:sp>
      <p:sp>
        <p:nvSpPr>
          <p:cNvPr id="4" name="Slide Number Placeholder 3"/>
          <p:cNvSpPr>
            <a:spLocks noGrp="1"/>
          </p:cNvSpPr>
          <p:nvPr>
            <p:ph type="sldNum" sz="quarter" idx="12"/>
          </p:nvPr>
        </p:nvSpPr>
        <p:spPr/>
        <p:txBody>
          <a:bodyPr/>
          <a:lstStyle/>
          <a:p>
            <a:fld id="{D5136B3D-41E5-4DA2-AEDE-40605DF71FB4}" type="slidenum">
              <a:rPr lang="en-US" smtClean="0"/>
              <a:t>4</a:t>
            </a:fld>
            <a:endParaRPr lang="en-US" dirty="0"/>
          </a:p>
        </p:txBody>
      </p:sp>
      <p:sp>
        <p:nvSpPr>
          <p:cNvPr id="5" name="Title 1"/>
          <p:cNvSpPr>
            <a:spLocks noGrp="1"/>
          </p:cNvSpPr>
          <p:nvPr>
            <p:ph type="title"/>
          </p:nvPr>
        </p:nvSpPr>
        <p:spPr>
          <a:xfrm>
            <a:off x="1211580" y="365125"/>
            <a:ext cx="10142220" cy="964911"/>
          </a:xfrm>
        </p:spPr>
        <p:txBody>
          <a:bodyPr>
            <a:normAutofit/>
          </a:bodyPr>
          <a:lstStyle/>
          <a:p>
            <a:r>
              <a:rPr lang="en-US" sz="4000" b="1" i="1" dirty="0" smtClean="0">
                <a:solidFill>
                  <a:schemeClr val="accent6">
                    <a:lumMod val="50000"/>
                  </a:schemeClr>
                </a:solidFill>
              </a:rPr>
              <a:t>Engaging the Community </a:t>
            </a:r>
            <a:endParaRPr lang="en-US" sz="4000" b="1" dirty="0"/>
          </a:p>
        </p:txBody>
      </p:sp>
    </p:spTree>
    <p:extLst>
      <p:ext uri="{BB962C8B-B14F-4D97-AF65-F5344CB8AC3E}">
        <p14:creationId xmlns:p14="http://schemas.microsoft.com/office/powerpoint/2010/main" val="17699453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526918"/>
            <a:ext cx="10088880" cy="2387600"/>
          </a:xfrm>
        </p:spPr>
        <p:txBody>
          <a:bodyPr>
            <a:normAutofit/>
          </a:bodyPr>
          <a:lstStyle/>
          <a:p>
            <a:r>
              <a:rPr lang="en-US" sz="5400" dirty="0" smtClean="0"/>
              <a:t>“Protecting and Serving”</a:t>
            </a:r>
            <a:br>
              <a:rPr lang="en-US" sz="5400" dirty="0" smtClean="0"/>
            </a:br>
            <a:r>
              <a:rPr lang="en-US" sz="4400" dirty="0" smtClean="0"/>
              <a:t>Visioning Public Safety</a:t>
            </a:r>
            <a:endParaRPr lang="en-US" sz="4400" dirty="0"/>
          </a:p>
        </p:txBody>
      </p:sp>
      <p:sp>
        <p:nvSpPr>
          <p:cNvPr id="3" name="Subtitle 2"/>
          <p:cNvSpPr>
            <a:spLocks noGrp="1"/>
          </p:cNvSpPr>
          <p:nvPr>
            <p:ph type="subTitle" idx="1"/>
          </p:nvPr>
        </p:nvSpPr>
        <p:spPr>
          <a:xfrm>
            <a:off x="1524000" y="4056468"/>
            <a:ext cx="10088880" cy="1655762"/>
          </a:xfrm>
        </p:spPr>
        <p:txBody>
          <a:bodyPr/>
          <a:lstStyle/>
          <a:p>
            <a:r>
              <a:rPr lang="en-US" dirty="0" smtClean="0"/>
              <a:t>Council Work Session - January 22, 2018</a:t>
            </a:r>
            <a:endParaRPr lang="en-US" dirty="0"/>
          </a:p>
        </p:txBody>
      </p:sp>
    </p:spTree>
    <p:extLst>
      <p:ext uri="{BB962C8B-B14F-4D97-AF65-F5344CB8AC3E}">
        <p14:creationId xmlns:p14="http://schemas.microsoft.com/office/powerpoint/2010/main" val="19898433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2668" y="273684"/>
            <a:ext cx="10515600" cy="1325563"/>
          </a:xfrm>
        </p:spPr>
        <p:txBody>
          <a:bodyPr>
            <a:normAutofit/>
          </a:bodyPr>
          <a:lstStyle/>
          <a:p>
            <a:r>
              <a:rPr lang="en-US" sz="4000" b="1" i="1" dirty="0" smtClean="0">
                <a:solidFill>
                  <a:schemeClr val="accent6">
                    <a:lumMod val="50000"/>
                  </a:schemeClr>
                </a:solidFill>
              </a:rPr>
              <a:t>Projected General Fund Growth </a:t>
            </a:r>
            <a:endParaRPr lang="en-US" sz="4000" b="1" i="1" dirty="0">
              <a:solidFill>
                <a:schemeClr val="accent6">
                  <a:lumMod val="50000"/>
                </a:schemeClr>
              </a:solidFill>
            </a:endParaRPr>
          </a:p>
        </p:txBody>
      </p:sp>
      <p:sp>
        <p:nvSpPr>
          <p:cNvPr id="4" name="Slide Number Placeholder 3"/>
          <p:cNvSpPr>
            <a:spLocks noGrp="1"/>
          </p:cNvSpPr>
          <p:nvPr>
            <p:ph type="sldNum" sz="quarter" idx="12"/>
          </p:nvPr>
        </p:nvSpPr>
        <p:spPr/>
        <p:txBody>
          <a:bodyPr/>
          <a:lstStyle/>
          <a:p>
            <a:fld id="{D5136B3D-41E5-4DA2-AEDE-40605DF71FB4}" type="slidenum">
              <a:rPr lang="en-US" smtClean="0"/>
              <a:t>6</a:t>
            </a:fld>
            <a:endParaRPr lang="en-US" dirty="0"/>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1848670" y="1783877"/>
            <a:ext cx="6041390" cy="4115435"/>
          </a:xfrm>
          <a:prstGeom prst="rect">
            <a:avLst/>
          </a:prstGeom>
          <a:noFill/>
        </p:spPr>
      </p:pic>
      <p:sp>
        <p:nvSpPr>
          <p:cNvPr id="6" name="TextBox 5"/>
          <p:cNvSpPr txBox="1"/>
          <p:nvPr/>
        </p:nvSpPr>
        <p:spPr>
          <a:xfrm>
            <a:off x="8062330" y="1783877"/>
            <a:ext cx="3915937" cy="1754326"/>
          </a:xfrm>
          <a:prstGeom prst="rect">
            <a:avLst/>
          </a:prstGeom>
          <a:noFill/>
        </p:spPr>
        <p:txBody>
          <a:bodyPr wrap="square" rtlCol="0">
            <a:spAutoFit/>
          </a:bodyPr>
          <a:lstStyle/>
          <a:p>
            <a:r>
              <a:rPr lang="en-US" dirty="0" smtClean="0"/>
              <a:t>Revenue rate of growth:	1.6%</a:t>
            </a:r>
          </a:p>
          <a:p>
            <a:r>
              <a:rPr lang="en-US" dirty="0" smtClean="0"/>
              <a:t>Expense rate of growth:   	2.6%</a:t>
            </a:r>
          </a:p>
          <a:p>
            <a:r>
              <a:rPr lang="en-US" dirty="0" smtClean="0"/>
              <a:t>Personnel expenses:                 65%</a:t>
            </a:r>
          </a:p>
          <a:p>
            <a:r>
              <a:rPr lang="en-US" dirty="0" smtClean="0"/>
              <a:t>Current FY20 gap:		$1.18MM</a:t>
            </a:r>
          </a:p>
          <a:p>
            <a:r>
              <a:rPr lang="en-US" dirty="0" smtClean="0"/>
              <a:t>Projected FY35 gap:	$25MM           			</a:t>
            </a:r>
            <a:endParaRPr lang="en-US" dirty="0"/>
          </a:p>
        </p:txBody>
      </p:sp>
    </p:spTree>
    <p:extLst>
      <p:ext uri="{BB962C8B-B14F-4D97-AF65-F5344CB8AC3E}">
        <p14:creationId xmlns:p14="http://schemas.microsoft.com/office/powerpoint/2010/main" val="17705833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5136B3D-41E5-4DA2-AEDE-40605DF71FB4}" type="slidenum">
              <a:rPr lang="en-US" smtClean="0"/>
              <a:t>7</a:t>
            </a:fld>
            <a:endParaRPr lang="en-US" dirty="0"/>
          </a:p>
        </p:txBody>
      </p:sp>
      <p:sp>
        <p:nvSpPr>
          <p:cNvPr id="6" name="Title 1"/>
          <p:cNvSpPr>
            <a:spLocks noGrp="1"/>
          </p:cNvSpPr>
          <p:nvPr>
            <p:ph type="title"/>
          </p:nvPr>
        </p:nvSpPr>
        <p:spPr>
          <a:xfrm>
            <a:off x="1211580" y="365125"/>
            <a:ext cx="10142220" cy="964911"/>
          </a:xfrm>
        </p:spPr>
        <p:txBody>
          <a:bodyPr>
            <a:normAutofit/>
          </a:bodyPr>
          <a:lstStyle/>
          <a:p>
            <a:r>
              <a:rPr lang="en-US" sz="4000" b="1" i="1" dirty="0" smtClean="0">
                <a:solidFill>
                  <a:schemeClr val="accent6">
                    <a:lumMod val="50000"/>
                  </a:schemeClr>
                </a:solidFill>
              </a:rPr>
              <a:t>The Cost of Public Safety </a:t>
            </a:r>
            <a:endParaRPr lang="en-US" sz="4000" b="1" dirty="0"/>
          </a:p>
        </p:txBody>
      </p:sp>
      <p:graphicFrame>
        <p:nvGraphicFramePr>
          <p:cNvPr id="2" name="Table 1"/>
          <p:cNvGraphicFramePr>
            <a:graphicFrameLocks noGrp="1"/>
          </p:cNvGraphicFramePr>
          <p:nvPr>
            <p:extLst>
              <p:ext uri="{D42A27DB-BD31-4B8C-83A1-F6EECF244321}">
                <p14:modId xmlns:p14="http://schemas.microsoft.com/office/powerpoint/2010/main" val="4093063459"/>
              </p:ext>
            </p:extLst>
          </p:nvPr>
        </p:nvGraphicFramePr>
        <p:xfrm>
          <a:off x="1521213" y="1571436"/>
          <a:ext cx="10027786" cy="4032839"/>
        </p:xfrm>
        <a:graphic>
          <a:graphicData uri="http://schemas.openxmlformats.org/drawingml/2006/table">
            <a:tbl>
              <a:tblPr firstRow="1" bandRow="1">
                <a:tableStyleId>{93296810-A885-4BE3-A3E7-6D5BEEA58F35}</a:tableStyleId>
              </a:tblPr>
              <a:tblGrid>
                <a:gridCol w="4338242">
                  <a:extLst>
                    <a:ext uri="{9D8B030D-6E8A-4147-A177-3AD203B41FA5}">
                      <a16:colId xmlns:a16="http://schemas.microsoft.com/office/drawing/2014/main" val="853054193"/>
                    </a:ext>
                  </a:extLst>
                </a:gridCol>
                <a:gridCol w="1422386">
                  <a:extLst>
                    <a:ext uri="{9D8B030D-6E8A-4147-A177-3AD203B41FA5}">
                      <a16:colId xmlns:a16="http://schemas.microsoft.com/office/drawing/2014/main" val="1653874350"/>
                    </a:ext>
                  </a:extLst>
                </a:gridCol>
                <a:gridCol w="1422386">
                  <a:extLst>
                    <a:ext uri="{9D8B030D-6E8A-4147-A177-3AD203B41FA5}">
                      <a16:colId xmlns:a16="http://schemas.microsoft.com/office/drawing/2014/main" val="1524504527"/>
                    </a:ext>
                  </a:extLst>
                </a:gridCol>
                <a:gridCol w="1422386">
                  <a:extLst>
                    <a:ext uri="{9D8B030D-6E8A-4147-A177-3AD203B41FA5}">
                      <a16:colId xmlns:a16="http://schemas.microsoft.com/office/drawing/2014/main" val="3356345258"/>
                    </a:ext>
                  </a:extLst>
                </a:gridCol>
                <a:gridCol w="1422386">
                  <a:extLst>
                    <a:ext uri="{9D8B030D-6E8A-4147-A177-3AD203B41FA5}">
                      <a16:colId xmlns:a16="http://schemas.microsoft.com/office/drawing/2014/main" val="2654714373"/>
                    </a:ext>
                  </a:extLst>
                </a:gridCol>
              </a:tblGrid>
              <a:tr h="715687">
                <a:tc>
                  <a:txBody>
                    <a:bodyPr/>
                    <a:lstStyle/>
                    <a:p>
                      <a:pPr algn="ctr"/>
                      <a:r>
                        <a:rPr lang="en-US" dirty="0" smtClean="0"/>
                        <a:t>Element</a:t>
                      </a:r>
                      <a:endParaRPr lang="en-US" dirty="0"/>
                    </a:p>
                  </a:txBody>
                  <a:tcPr anchor="ctr">
                    <a:solidFill>
                      <a:schemeClr val="accent6">
                        <a:lumMod val="50000"/>
                      </a:schemeClr>
                    </a:solidFill>
                  </a:tcPr>
                </a:tc>
                <a:tc>
                  <a:txBody>
                    <a:bodyPr/>
                    <a:lstStyle/>
                    <a:p>
                      <a:pPr algn="ctr"/>
                      <a:r>
                        <a:rPr lang="en-US" dirty="0" smtClean="0"/>
                        <a:t>FY2016 </a:t>
                      </a:r>
                    </a:p>
                    <a:p>
                      <a:pPr algn="ctr"/>
                      <a:r>
                        <a:rPr lang="en-US" dirty="0" smtClean="0"/>
                        <a:t>Actual</a:t>
                      </a:r>
                      <a:endParaRPr lang="en-US" dirty="0"/>
                    </a:p>
                  </a:txBody>
                  <a:tcPr anchor="ctr">
                    <a:solidFill>
                      <a:schemeClr val="accent6">
                        <a:lumMod val="50000"/>
                      </a:schemeClr>
                    </a:solidFill>
                  </a:tcPr>
                </a:tc>
                <a:tc>
                  <a:txBody>
                    <a:bodyPr/>
                    <a:lstStyle/>
                    <a:p>
                      <a:pPr algn="ctr"/>
                      <a:r>
                        <a:rPr lang="en-US" dirty="0" smtClean="0"/>
                        <a:t>FY2017</a:t>
                      </a:r>
                    </a:p>
                    <a:p>
                      <a:pPr algn="ctr"/>
                      <a:r>
                        <a:rPr lang="en-US" dirty="0" smtClean="0"/>
                        <a:t> Actual</a:t>
                      </a:r>
                      <a:endParaRPr lang="en-US" dirty="0"/>
                    </a:p>
                  </a:txBody>
                  <a:tcPr anchor="ctr">
                    <a:solidFill>
                      <a:schemeClr val="accent6">
                        <a:lumMod val="50000"/>
                      </a:schemeClr>
                    </a:solidFill>
                  </a:tcPr>
                </a:tc>
                <a:tc>
                  <a:txBody>
                    <a:bodyPr/>
                    <a:lstStyle/>
                    <a:p>
                      <a:pPr algn="ctr"/>
                      <a:r>
                        <a:rPr lang="en-US" dirty="0" smtClean="0"/>
                        <a:t>FY2018 Forecast</a:t>
                      </a:r>
                      <a:endParaRPr lang="en-US" dirty="0"/>
                    </a:p>
                  </a:txBody>
                  <a:tcPr anchor="ctr">
                    <a:solidFill>
                      <a:schemeClr val="accent6">
                        <a:lumMod val="50000"/>
                      </a:schemeClr>
                    </a:solidFill>
                  </a:tcPr>
                </a:tc>
                <a:tc>
                  <a:txBody>
                    <a:bodyPr/>
                    <a:lstStyle/>
                    <a:p>
                      <a:pPr algn="ctr"/>
                      <a:r>
                        <a:rPr lang="en-US" dirty="0" smtClean="0"/>
                        <a:t>FY2019 Projected</a:t>
                      </a:r>
                      <a:endParaRPr lang="en-US" dirty="0"/>
                    </a:p>
                  </a:txBody>
                  <a:tcPr anchor="ctr">
                    <a:solidFill>
                      <a:schemeClr val="accent6">
                        <a:lumMod val="50000"/>
                      </a:schemeClr>
                    </a:solidFill>
                  </a:tcPr>
                </a:tc>
                <a:extLst>
                  <a:ext uri="{0D108BD9-81ED-4DB2-BD59-A6C34878D82A}">
                    <a16:rowId xmlns:a16="http://schemas.microsoft.com/office/drawing/2014/main" val="573465153"/>
                  </a:ext>
                </a:extLst>
              </a:tr>
              <a:tr h="414644">
                <a:tc>
                  <a:txBody>
                    <a:bodyPr/>
                    <a:lstStyle/>
                    <a:p>
                      <a:r>
                        <a:rPr lang="en-US" dirty="0" smtClean="0"/>
                        <a:t>Police and Fire Revenues</a:t>
                      </a:r>
                      <a:endParaRPr lang="en-US" dirty="0"/>
                    </a:p>
                  </a:txBody>
                  <a:tcPr/>
                </a:tc>
                <a:tc>
                  <a:txBody>
                    <a:bodyPr/>
                    <a:lstStyle/>
                    <a:p>
                      <a:pPr algn="r"/>
                      <a:r>
                        <a:rPr lang="en-US" dirty="0" smtClean="0">
                          <a:effectLst/>
                        </a:rPr>
                        <a:t>$  4,060,415</a:t>
                      </a:r>
                      <a:endParaRPr lang="en-US" dirty="0">
                        <a:effectLst/>
                      </a:endParaRPr>
                    </a:p>
                  </a:txBody>
                  <a:tcPr/>
                </a:tc>
                <a:tc>
                  <a:txBody>
                    <a:bodyPr/>
                    <a:lstStyle/>
                    <a:p>
                      <a:pPr algn="r"/>
                      <a:r>
                        <a:rPr lang="en-US" dirty="0" smtClean="0">
                          <a:effectLst/>
                        </a:rPr>
                        <a:t>$  4,297,227</a:t>
                      </a:r>
                      <a:endParaRPr lang="en-US" dirty="0">
                        <a:effectLst/>
                      </a:endParaRPr>
                    </a:p>
                  </a:txBody>
                  <a:tcPr/>
                </a:tc>
                <a:tc>
                  <a:txBody>
                    <a:bodyPr/>
                    <a:lstStyle/>
                    <a:p>
                      <a:pPr algn="r"/>
                      <a:r>
                        <a:rPr lang="en-US" dirty="0" smtClean="0">
                          <a:effectLst/>
                        </a:rPr>
                        <a:t> $  3,931,218</a:t>
                      </a:r>
                      <a:endParaRPr lang="en-US" dirty="0">
                        <a:effectLst/>
                      </a:endParaRPr>
                    </a:p>
                  </a:txBody>
                  <a:tcPr/>
                </a:tc>
                <a:tc>
                  <a:txBody>
                    <a:bodyPr/>
                    <a:lstStyle/>
                    <a:p>
                      <a:pPr algn="r"/>
                      <a:r>
                        <a:rPr lang="en-US" dirty="0" smtClean="0">
                          <a:effectLst/>
                        </a:rPr>
                        <a:t>$  4,031,218</a:t>
                      </a:r>
                      <a:endParaRPr lang="en-US" dirty="0">
                        <a:effectLst/>
                      </a:endParaRPr>
                    </a:p>
                  </a:txBody>
                  <a:tcPr/>
                </a:tc>
                <a:extLst>
                  <a:ext uri="{0D108BD9-81ED-4DB2-BD59-A6C34878D82A}">
                    <a16:rowId xmlns:a16="http://schemas.microsoft.com/office/drawing/2014/main" val="3528874923"/>
                  </a:ext>
                </a:extLst>
              </a:tr>
              <a:tr h="414644">
                <a:tc>
                  <a:txBody>
                    <a:bodyPr/>
                    <a:lstStyle/>
                    <a:p>
                      <a:r>
                        <a:rPr lang="en-US" dirty="0" smtClean="0"/>
                        <a:t>Police and Fire Expenditures</a:t>
                      </a:r>
                      <a:endParaRPr lang="en-US" dirty="0"/>
                    </a:p>
                  </a:txBody>
                  <a:tcPr/>
                </a:tc>
                <a:tc>
                  <a:txBody>
                    <a:bodyPr/>
                    <a:lstStyle/>
                    <a:p>
                      <a:pPr algn="r"/>
                      <a:r>
                        <a:rPr lang="en-US" u="sng" dirty="0" smtClean="0">
                          <a:effectLst/>
                        </a:rPr>
                        <a:t>41,174,102</a:t>
                      </a:r>
                      <a:endParaRPr lang="en-US" u="sng" dirty="0">
                        <a:effectLst/>
                      </a:endParaRPr>
                    </a:p>
                  </a:txBody>
                  <a:tcPr/>
                </a:tc>
                <a:tc>
                  <a:txBody>
                    <a:bodyPr/>
                    <a:lstStyle/>
                    <a:p>
                      <a:pPr algn="r"/>
                      <a:r>
                        <a:rPr lang="en-US" u="sng" dirty="0" smtClean="0">
                          <a:effectLst/>
                        </a:rPr>
                        <a:t>42,523,532</a:t>
                      </a:r>
                      <a:endParaRPr lang="en-US" u="sng" dirty="0">
                        <a:effectLst/>
                      </a:endParaRPr>
                    </a:p>
                  </a:txBody>
                  <a:tcPr/>
                </a:tc>
                <a:tc>
                  <a:txBody>
                    <a:bodyPr/>
                    <a:lstStyle/>
                    <a:p>
                      <a:pPr algn="r"/>
                      <a:r>
                        <a:rPr lang="en-US" u="sng" dirty="0" smtClean="0">
                          <a:effectLst/>
                        </a:rPr>
                        <a:t>42,447,669</a:t>
                      </a:r>
                      <a:endParaRPr lang="en-US" u="sng" dirty="0">
                        <a:effectLst/>
                      </a:endParaRPr>
                    </a:p>
                  </a:txBody>
                  <a:tcPr/>
                </a:tc>
                <a:tc>
                  <a:txBody>
                    <a:bodyPr/>
                    <a:lstStyle/>
                    <a:p>
                      <a:pPr algn="r"/>
                      <a:r>
                        <a:rPr lang="en-US" u="sng" dirty="0" smtClean="0">
                          <a:effectLst/>
                        </a:rPr>
                        <a:t>44,602,155</a:t>
                      </a:r>
                      <a:endParaRPr lang="en-US" u="sng" dirty="0">
                        <a:effectLst/>
                      </a:endParaRPr>
                    </a:p>
                  </a:txBody>
                  <a:tcPr/>
                </a:tc>
                <a:extLst>
                  <a:ext uri="{0D108BD9-81ED-4DB2-BD59-A6C34878D82A}">
                    <a16:rowId xmlns:a16="http://schemas.microsoft.com/office/drawing/2014/main" val="2170040109"/>
                  </a:ext>
                </a:extLst>
              </a:tr>
              <a:tr h="414644">
                <a:tc>
                  <a:txBody>
                    <a:bodyPr/>
                    <a:lstStyle/>
                    <a:p>
                      <a:r>
                        <a:rPr lang="en-US" dirty="0" smtClean="0"/>
                        <a:t>Total Net Recurring Expenditures</a:t>
                      </a:r>
                      <a:endParaRPr lang="en-US" dirty="0"/>
                    </a:p>
                  </a:txBody>
                  <a:tcPr/>
                </a:tc>
                <a:tc>
                  <a:txBody>
                    <a:bodyPr/>
                    <a:lstStyle/>
                    <a:p>
                      <a:pPr algn="r"/>
                      <a:r>
                        <a:rPr lang="en-US" dirty="0" smtClean="0">
                          <a:effectLst/>
                        </a:rPr>
                        <a:t>$37,113,687</a:t>
                      </a:r>
                      <a:endParaRPr lang="en-US" dirty="0">
                        <a:effectLst/>
                      </a:endParaRPr>
                    </a:p>
                  </a:txBody>
                  <a:tcPr/>
                </a:tc>
                <a:tc>
                  <a:txBody>
                    <a:bodyPr/>
                    <a:lstStyle/>
                    <a:p>
                      <a:pPr algn="r"/>
                      <a:r>
                        <a:rPr lang="en-US" dirty="0" smtClean="0">
                          <a:effectLst/>
                        </a:rPr>
                        <a:t>$38,226,305</a:t>
                      </a:r>
                      <a:endParaRPr lang="en-US" dirty="0">
                        <a:effectLst/>
                      </a:endParaRPr>
                    </a:p>
                  </a:txBody>
                  <a:tcPr/>
                </a:tc>
                <a:tc>
                  <a:txBody>
                    <a:bodyPr/>
                    <a:lstStyle/>
                    <a:p>
                      <a:pPr algn="r"/>
                      <a:r>
                        <a:rPr lang="en-US" dirty="0" smtClean="0">
                          <a:effectLst/>
                        </a:rPr>
                        <a:t>$38,516,451</a:t>
                      </a:r>
                      <a:endParaRPr lang="en-US" dirty="0">
                        <a:effectLst/>
                      </a:endParaRPr>
                    </a:p>
                  </a:txBody>
                  <a:tcPr/>
                </a:tc>
                <a:tc>
                  <a:txBody>
                    <a:bodyPr/>
                    <a:lstStyle/>
                    <a:p>
                      <a:pPr algn="r"/>
                      <a:r>
                        <a:rPr lang="en-US" dirty="0" smtClean="0">
                          <a:effectLst/>
                        </a:rPr>
                        <a:t>$40,570,937</a:t>
                      </a:r>
                      <a:endParaRPr lang="en-US" dirty="0">
                        <a:effectLst/>
                      </a:endParaRPr>
                    </a:p>
                  </a:txBody>
                  <a:tcPr/>
                </a:tc>
                <a:extLst>
                  <a:ext uri="{0D108BD9-81ED-4DB2-BD59-A6C34878D82A}">
                    <a16:rowId xmlns:a16="http://schemas.microsoft.com/office/drawing/2014/main" val="110254074"/>
                  </a:ext>
                </a:extLst>
              </a:tr>
              <a:tr h="414644">
                <a:tc>
                  <a:txBody>
                    <a:bodyPr/>
                    <a:lstStyle/>
                    <a:p>
                      <a:r>
                        <a:rPr lang="en-US" dirty="0" smtClean="0"/>
                        <a:t>Total General Fund Recurring Expenditures</a:t>
                      </a:r>
                      <a:endParaRPr lang="en-US" dirty="0"/>
                    </a:p>
                  </a:txBody>
                  <a:tcPr/>
                </a:tc>
                <a:tc>
                  <a:txBody>
                    <a:bodyPr/>
                    <a:lstStyle/>
                    <a:p>
                      <a:pPr algn="r"/>
                      <a:r>
                        <a:rPr lang="en-US" dirty="0" smtClean="0">
                          <a:effectLst/>
                        </a:rPr>
                        <a:t>$73,403,484</a:t>
                      </a:r>
                      <a:endParaRPr lang="en-US" dirty="0">
                        <a:effectLst/>
                      </a:endParaRPr>
                    </a:p>
                  </a:txBody>
                  <a:tcPr/>
                </a:tc>
                <a:tc>
                  <a:txBody>
                    <a:bodyPr/>
                    <a:lstStyle/>
                    <a:p>
                      <a:pPr algn="r"/>
                      <a:r>
                        <a:rPr lang="en-US" dirty="0" smtClean="0">
                          <a:effectLst/>
                        </a:rPr>
                        <a:t>$76,238,989</a:t>
                      </a:r>
                      <a:endParaRPr lang="en-US" dirty="0">
                        <a:effectLst/>
                      </a:endParaRPr>
                    </a:p>
                  </a:txBody>
                  <a:tcPr/>
                </a:tc>
                <a:tc>
                  <a:txBody>
                    <a:bodyPr/>
                    <a:lstStyle/>
                    <a:p>
                      <a:pPr algn="r"/>
                      <a:r>
                        <a:rPr lang="en-US" dirty="0" smtClean="0">
                          <a:effectLst/>
                        </a:rPr>
                        <a:t>$78,991,261</a:t>
                      </a:r>
                      <a:endParaRPr lang="en-US" dirty="0">
                        <a:effectLst/>
                      </a:endParaRPr>
                    </a:p>
                  </a:txBody>
                  <a:tcPr/>
                </a:tc>
                <a:tc>
                  <a:txBody>
                    <a:bodyPr/>
                    <a:lstStyle/>
                    <a:p>
                      <a:pPr algn="r"/>
                      <a:r>
                        <a:rPr lang="en-US" dirty="0" smtClean="0">
                          <a:effectLst/>
                        </a:rPr>
                        <a:t>$81,646,237</a:t>
                      </a:r>
                      <a:endParaRPr lang="en-US" dirty="0">
                        <a:effectLst/>
                      </a:endParaRPr>
                    </a:p>
                  </a:txBody>
                  <a:tcPr/>
                </a:tc>
                <a:extLst>
                  <a:ext uri="{0D108BD9-81ED-4DB2-BD59-A6C34878D82A}">
                    <a16:rowId xmlns:a16="http://schemas.microsoft.com/office/drawing/2014/main" val="3641593821"/>
                  </a:ext>
                </a:extLst>
              </a:tr>
              <a:tr h="414644">
                <a:tc>
                  <a:txBody>
                    <a:bodyPr/>
                    <a:lstStyle/>
                    <a:p>
                      <a:r>
                        <a:rPr lang="en-US" dirty="0" smtClean="0"/>
                        <a:t>% of General Fund</a:t>
                      </a:r>
                      <a:endParaRPr lang="en-US" dirty="0"/>
                    </a:p>
                  </a:txBody>
                  <a:tcPr/>
                </a:tc>
                <a:tc>
                  <a:txBody>
                    <a:bodyPr/>
                    <a:lstStyle/>
                    <a:p>
                      <a:pPr algn="ctr"/>
                      <a:r>
                        <a:rPr lang="en-US" dirty="0" smtClean="0">
                          <a:effectLst/>
                        </a:rPr>
                        <a:t>51%</a:t>
                      </a:r>
                      <a:endParaRPr lang="en-US" dirty="0">
                        <a:effectLst/>
                      </a:endParaRPr>
                    </a:p>
                  </a:txBody>
                  <a:tcPr/>
                </a:tc>
                <a:tc>
                  <a:txBody>
                    <a:bodyPr/>
                    <a:lstStyle/>
                    <a:p>
                      <a:pPr algn="ctr"/>
                      <a:r>
                        <a:rPr lang="en-US" dirty="0" smtClean="0">
                          <a:effectLst/>
                        </a:rPr>
                        <a:t>50%</a:t>
                      </a:r>
                      <a:endParaRPr lang="en-US" dirty="0">
                        <a:effectLst/>
                      </a:endParaRPr>
                    </a:p>
                  </a:txBody>
                  <a:tcPr/>
                </a:tc>
                <a:tc>
                  <a:txBody>
                    <a:bodyPr/>
                    <a:lstStyle/>
                    <a:p>
                      <a:pPr algn="ctr"/>
                      <a:r>
                        <a:rPr lang="en-US" dirty="0" smtClean="0">
                          <a:effectLst/>
                        </a:rPr>
                        <a:t>49%</a:t>
                      </a:r>
                      <a:endParaRPr lang="en-US" dirty="0">
                        <a:effectLst/>
                      </a:endParaRPr>
                    </a:p>
                  </a:txBody>
                  <a:tcPr/>
                </a:tc>
                <a:tc>
                  <a:txBody>
                    <a:bodyPr/>
                    <a:lstStyle/>
                    <a:p>
                      <a:pPr algn="ctr"/>
                      <a:r>
                        <a:rPr lang="en-US" dirty="0" smtClean="0">
                          <a:effectLst/>
                        </a:rPr>
                        <a:t>50%</a:t>
                      </a:r>
                      <a:endParaRPr lang="en-US" dirty="0">
                        <a:effectLst/>
                      </a:endParaRPr>
                    </a:p>
                  </a:txBody>
                  <a:tcPr/>
                </a:tc>
                <a:extLst>
                  <a:ext uri="{0D108BD9-81ED-4DB2-BD59-A6C34878D82A}">
                    <a16:rowId xmlns:a16="http://schemas.microsoft.com/office/drawing/2014/main" val="82174972"/>
                  </a:ext>
                </a:extLst>
              </a:tr>
              <a:tr h="414644">
                <a:tc gridSpan="4">
                  <a:txBody>
                    <a:bodyPr/>
                    <a:lstStyle/>
                    <a:p>
                      <a:pPr algn="r"/>
                      <a:r>
                        <a:rPr lang="en-US" dirty="0" smtClean="0"/>
                        <a:t>Total Public Safety Staffing (FTE)</a:t>
                      </a:r>
                      <a:endParaRPr lang="en-US" dirty="0"/>
                    </a:p>
                  </a:txBody>
                  <a:tcPr/>
                </a:tc>
                <a:tc hMerge="1">
                  <a:txBody>
                    <a:bodyPr/>
                    <a:lstStyle/>
                    <a:p>
                      <a:pPr algn="ctr"/>
                      <a:endParaRPr lang="en-US" dirty="0">
                        <a:effectLst/>
                      </a:endParaRPr>
                    </a:p>
                  </a:txBody>
                  <a:tcPr/>
                </a:tc>
                <a:tc hMerge="1">
                  <a:txBody>
                    <a:bodyPr/>
                    <a:lstStyle/>
                    <a:p>
                      <a:pPr algn="ctr"/>
                      <a:endParaRPr lang="en-US" dirty="0">
                        <a:effectLst/>
                      </a:endParaRPr>
                    </a:p>
                  </a:txBody>
                  <a:tcPr/>
                </a:tc>
                <a:tc hMerge="1">
                  <a:txBody>
                    <a:bodyPr/>
                    <a:lstStyle/>
                    <a:p>
                      <a:pPr algn="ctr"/>
                      <a:endParaRPr lang="en-US" dirty="0">
                        <a:effectLst/>
                      </a:endParaRPr>
                    </a:p>
                  </a:txBody>
                  <a:tcPr/>
                </a:tc>
                <a:tc>
                  <a:txBody>
                    <a:bodyPr/>
                    <a:lstStyle/>
                    <a:p>
                      <a:pPr algn="ctr"/>
                      <a:r>
                        <a:rPr lang="en-US" dirty="0" smtClean="0">
                          <a:effectLst/>
                        </a:rPr>
                        <a:t>236/740</a:t>
                      </a:r>
                      <a:endParaRPr lang="en-US" dirty="0">
                        <a:effectLst/>
                      </a:endParaRPr>
                    </a:p>
                  </a:txBody>
                  <a:tcPr/>
                </a:tc>
                <a:extLst>
                  <a:ext uri="{0D108BD9-81ED-4DB2-BD59-A6C34878D82A}">
                    <a16:rowId xmlns:a16="http://schemas.microsoft.com/office/drawing/2014/main" val="1223340019"/>
                  </a:ext>
                </a:extLst>
              </a:tr>
              <a:tr h="414644">
                <a:tc gridSpan="4">
                  <a:txBody>
                    <a:bodyPr/>
                    <a:lstStyle/>
                    <a:p>
                      <a:pPr algn="r"/>
                      <a:r>
                        <a:rPr lang="en-US" dirty="0" smtClean="0"/>
                        <a:t>Total City</a:t>
                      </a:r>
                      <a:r>
                        <a:rPr lang="en-US" baseline="0" dirty="0" smtClean="0"/>
                        <a:t> General Fund Staffing (FTE)</a:t>
                      </a:r>
                      <a:endParaRPr lang="en-US" dirty="0"/>
                    </a:p>
                  </a:txBody>
                  <a:tcPr/>
                </a:tc>
                <a:tc hMerge="1">
                  <a:txBody>
                    <a:bodyPr/>
                    <a:lstStyle/>
                    <a:p>
                      <a:pPr algn="ctr"/>
                      <a:endParaRPr lang="en-US" dirty="0">
                        <a:effectLst/>
                      </a:endParaRPr>
                    </a:p>
                  </a:txBody>
                  <a:tcPr/>
                </a:tc>
                <a:tc hMerge="1">
                  <a:txBody>
                    <a:bodyPr/>
                    <a:lstStyle/>
                    <a:p>
                      <a:pPr algn="ctr"/>
                      <a:endParaRPr lang="en-US" dirty="0">
                        <a:effectLst/>
                      </a:endParaRPr>
                    </a:p>
                  </a:txBody>
                  <a:tcPr/>
                </a:tc>
                <a:tc hMerge="1">
                  <a:txBody>
                    <a:bodyPr/>
                    <a:lstStyle/>
                    <a:p>
                      <a:pPr algn="ctr"/>
                      <a:endParaRPr lang="en-US" dirty="0">
                        <a:effectLst/>
                      </a:endParaRPr>
                    </a:p>
                  </a:txBody>
                  <a:tcPr/>
                </a:tc>
                <a:tc>
                  <a:txBody>
                    <a:bodyPr/>
                    <a:lstStyle/>
                    <a:p>
                      <a:pPr algn="ctr"/>
                      <a:r>
                        <a:rPr lang="en-US" dirty="0" smtClean="0">
                          <a:effectLst/>
                        </a:rPr>
                        <a:t>382</a:t>
                      </a:r>
                      <a:endParaRPr lang="en-US" dirty="0">
                        <a:effectLst/>
                      </a:endParaRPr>
                    </a:p>
                  </a:txBody>
                  <a:tcPr/>
                </a:tc>
                <a:extLst>
                  <a:ext uri="{0D108BD9-81ED-4DB2-BD59-A6C34878D82A}">
                    <a16:rowId xmlns:a16="http://schemas.microsoft.com/office/drawing/2014/main" val="1051582236"/>
                  </a:ext>
                </a:extLst>
              </a:tr>
              <a:tr h="414644">
                <a:tc gridSpan="4">
                  <a:txBody>
                    <a:bodyPr/>
                    <a:lstStyle/>
                    <a:p>
                      <a:pPr algn="r"/>
                      <a:r>
                        <a:rPr lang="en-US" dirty="0" smtClean="0"/>
                        <a:t>% of Total Staffing (FTE)</a:t>
                      </a:r>
                      <a:endParaRPr lang="en-US" dirty="0"/>
                    </a:p>
                  </a:txBody>
                  <a:tcPr/>
                </a:tc>
                <a:tc hMerge="1">
                  <a:txBody>
                    <a:bodyPr/>
                    <a:lstStyle/>
                    <a:p>
                      <a:pPr algn="ctr"/>
                      <a:endParaRPr lang="en-US" dirty="0">
                        <a:effectLst/>
                      </a:endParaRPr>
                    </a:p>
                  </a:txBody>
                  <a:tcPr/>
                </a:tc>
                <a:tc hMerge="1">
                  <a:txBody>
                    <a:bodyPr/>
                    <a:lstStyle/>
                    <a:p>
                      <a:pPr algn="ctr"/>
                      <a:endParaRPr lang="en-US" dirty="0">
                        <a:effectLst/>
                      </a:endParaRPr>
                    </a:p>
                  </a:txBody>
                  <a:tcPr/>
                </a:tc>
                <a:tc hMerge="1">
                  <a:txBody>
                    <a:bodyPr/>
                    <a:lstStyle/>
                    <a:p>
                      <a:pPr algn="ctr"/>
                      <a:endParaRPr lang="en-US" dirty="0">
                        <a:effectLst/>
                      </a:endParaRPr>
                    </a:p>
                  </a:txBody>
                  <a:tcPr/>
                </a:tc>
                <a:tc>
                  <a:txBody>
                    <a:bodyPr/>
                    <a:lstStyle/>
                    <a:p>
                      <a:pPr algn="ctr"/>
                      <a:r>
                        <a:rPr lang="en-US" dirty="0" smtClean="0">
                          <a:effectLst/>
                        </a:rPr>
                        <a:t>62%</a:t>
                      </a:r>
                      <a:endParaRPr lang="en-US" dirty="0">
                        <a:effectLst/>
                      </a:endParaRPr>
                    </a:p>
                  </a:txBody>
                  <a:tcPr/>
                </a:tc>
                <a:extLst>
                  <a:ext uri="{0D108BD9-81ED-4DB2-BD59-A6C34878D82A}">
                    <a16:rowId xmlns:a16="http://schemas.microsoft.com/office/drawing/2014/main" val="1867491577"/>
                  </a:ext>
                </a:extLst>
              </a:tr>
            </a:tbl>
          </a:graphicData>
        </a:graphic>
      </p:graphicFrame>
    </p:spTree>
    <p:extLst>
      <p:ext uri="{BB962C8B-B14F-4D97-AF65-F5344CB8AC3E}">
        <p14:creationId xmlns:p14="http://schemas.microsoft.com/office/powerpoint/2010/main" val="22586434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236986"/>
            <a:ext cx="10088880" cy="2387600"/>
          </a:xfrm>
        </p:spPr>
        <p:txBody>
          <a:bodyPr>
            <a:normAutofit/>
          </a:bodyPr>
          <a:lstStyle/>
          <a:p>
            <a:r>
              <a:rPr lang="en-US" sz="4000" i="1" dirty="0" smtClean="0"/>
              <a:t>Fire Department Update</a:t>
            </a:r>
            <a:endParaRPr lang="en-US" sz="3200" i="1" dirty="0"/>
          </a:p>
        </p:txBody>
      </p:sp>
    </p:spTree>
    <p:extLst>
      <p:ext uri="{BB962C8B-B14F-4D97-AF65-F5344CB8AC3E}">
        <p14:creationId xmlns:p14="http://schemas.microsoft.com/office/powerpoint/2010/main" val="17334771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7968" y="102340"/>
            <a:ext cx="9925832" cy="1087633"/>
          </a:xfrm>
        </p:spPr>
        <p:txBody>
          <a:bodyPr/>
          <a:lstStyle/>
          <a:p>
            <a:r>
              <a:rPr lang="en-US" i="1" dirty="0" smtClean="0">
                <a:solidFill>
                  <a:schemeClr val="accent6">
                    <a:lumMod val="50000"/>
                  </a:schemeClr>
                </a:solidFill>
              </a:rPr>
              <a:t>AAFD Core Services</a:t>
            </a:r>
            <a:endParaRPr lang="en-US" i="1" dirty="0">
              <a:solidFill>
                <a:schemeClr val="accent6">
                  <a:lumMod val="50000"/>
                </a:schemeClr>
              </a:solidFill>
            </a:endParaRPr>
          </a:p>
        </p:txBody>
      </p:sp>
      <p:sp>
        <p:nvSpPr>
          <p:cNvPr id="4" name="Slide Number Placeholder 3"/>
          <p:cNvSpPr>
            <a:spLocks noGrp="1"/>
          </p:cNvSpPr>
          <p:nvPr>
            <p:ph type="sldNum" sz="quarter" idx="12"/>
          </p:nvPr>
        </p:nvSpPr>
        <p:spPr/>
        <p:txBody>
          <a:bodyPr/>
          <a:lstStyle/>
          <a:p>
            <a:fld id="{D5136B3D-41E5-4DA2-AEDE-40605DF71FB4}" type="slidenum">
              <a:rPr lang="en-US" smtClean="0"/>
              <a:t>9</a:t>
            </a:fld>
            <a:endParaRPr lang="en-US" dirty="0"/>
          </a:p>
        </p:txBody>
      </p:sp>
      <p:pic>
        <p:nvPicPr>
          <p:cNvPr id="5" name="Picture 2" descr="U:\FIREHALL\AAFD Documents\PHOTO'S AAFD ARCHIVE\2006  Oct 10th China Garden\china garden 016.jpg"/>
          <p:cNvPicPr>
            <a:picLocks noGrp="1" noChangeAspect="1" noChangeArrowheads="1"/>
          </p:cNvPicPr>
          <p:nvPr>
            <p:ph idx="1"/>
          </p:nvPr>
        </p:nvPicPr>
        <p:blipFill>
          <a:blip r:embed="rId2" cstate="print"/>
          <a:srcRect/>
          <a:stretch>
            <a:fillRect/>
          </a:stretch>
        </p:blipFill>
        <p:spPr bwMode="auto">
          <a:xfrm>
            <a:off x="1933796" y="1600200"/>
            <a:ext cx="2531309" cy="2332973"/>
          </a:xfrm>
          <a:prstGeom prst="rect">
            <a:avLst/>
          </a:prstGeom>
          <a:noFill/>
        </p:spPr>
      </p:pic>
      <p:pic>
        <p:nvPicPr>
          <p:cNvPr id="6" name="Picture 2" descr="U:\FIREHALL\AAFD Documents\PHOTO'S AAFD ARCHIVE\2009 Dec 8th, Shift 3 Roll over\IMG_0565.JPG"/>
          <p:cNvPicPr>
            <a:picLocks noChangeAspect="1" noChangeArrowheads="1"/>
          </p:cNvPicPr>
          <p:nvPr/>
        </p:nvPicPr>
        <p:blipFill>
          <a:blip r:embed="rId3" cstate="print"/>
          <a:srcRect/>
          <a:stretch>
            <a:fillRect/>
          </a:stretch>
        </p:blipFill>
        <p:spPr bwMode="auto">
          <a:xfrm>
            <a:off x="1933795" y="4550004"/>
            <a:ext cx="2484317" cy="1992577"/>
          </a:xfrm>
          <a:prstGeom prst="rect">
            <a:avLst/>
          </a:prstGeom>
          <a:noFill/>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04191" y="4550003"/>
            <a:ext cx="2829361" cy="1992577"/>
          </a:xfrm>
          <a:prstGeom prst="rect">
            <a:avLst/>
          </a:prstGeom>
        </p:spPr>
      </p:pic>
      <p:pic>
        <p:nvPicPr>
          <p:cNvPr id="8" name="Picture 3" descr="U:\FIREHALL\AAFD Documents\PHOTO'S AAFD ARCHIVE\HAZ MAT TRAINING &amp; Deployments\2000  August  Haz Mat\P7310010.JPG"/>
          <p:cNvPicPr>
            <a:picLocks noChangeAspect="1" noChangeArrowheads="1"/>
          </p:cNvPicPr>
          <p:nvPr/>
        </p:nvPicPr>
        <p:blipFill>
          <a:blip r:embed="rId5" cstate="print"/>
          <a:srcRect/>
          <a:stretch>
            <a:fillRect/>
          </a:stretch>
        </p:blipFill>
        <p:spPr bwMode="auto">
          <a:xfrm>
            <a:off x="4796180" y="1609129"/>
            <a:ext cx="2766670" cy="2324870"/>
          </a:xfrm>
          <a:prstGeom prst="rect">
            <a:avLst/>
          </a:prstGeom>
          <a:noFill/>
        </p:spPr>
      </p:pic>
      <p:pic>
        <p:nvPicPr>
          <p:cNvPr id="9" name="Picture 2" descr="C:\Users\lcollins\AppData\Local\Microsoft\Windows\Temporary Internet Files\Content.Outlook\GD8C7BGU\Inspection 1 Picture.jpg"/>
          <p:cNvPicPr>
            <a:picLocks noChangeAspect="1" noChangeArrowheads="1"/>
          </p:cNvPicPr>
          <p:nvPr/>
        </p:nvPicPr>
        <p:blipFill>
          <a:blip r:embed="rId6" cstate="print"/>
          <a:srcRect/>
          <a:stretch>
            <a:fillRect/>
          </a:stretch>
        </p:blipFill>
        <p:spPr bwMode="auto">
          <a:xfrm>
            <a:off x="7792932" y="1611868"/>
            <a:ext cx="2875067" cy="2332977"/>
          </a:xfrm>
          <a:prstGeom prst="rect">
            <a:avLst/>
          </a:prstGeom>
          <a:noFill/>
        </p:spPr>
      </p:pic>
      <p:pic>
        <p:nvPicPr>
          <p:cNvPr id="10" name="Picture 9"/>
          <p:cNvPicPr>
            <a:picLocks noChangeAspect="1"/>
          </p:cNvPicPr>
          <p:nvPr/>
        </p:nvPicPr>
        <p:blipFill>
          <a:blip r:embed="rId7"/>
          <a:stretch>
            <a:fillRect/>
          </a:stretch>
        </p:blipFill>
        <p:spPr>
          <a:xfrm>
            <a:off x="4707907" y="4594747"/>
            <a:ext cx="2780952" cy="1993443"/>
          </a:xfrm>
          <a:prstGeom prst="rect">
            <a:avLst/>
          </a:prstGeom>
        </p:spPr>
      </p:pic>
      <p:sp>
        <p:nvSpPr>
          <p:cNvPr id="11" name="TextBox 10"/>
          <p:cNvSpPr txBox="1"/>
          <p:nvPr/>
        </p:nvSpPr>
        <p:spPr>
          <a:xfrm>
            <a:off x="1933795" y="1189973"/>
            <a:ext cx="2484317" cy="369332"/>
          </a:xfrm>
          <a:prstGeom prst="rect">
            <a:avLst/>
          </a:prstGeom>
          <a:noFill/>
        </p:spPr>
        <p:txBody>
          <a:bodyPr wrap="square" rtlCol="0">
            <a:spAutoFit/>
          </a:bodyPr>
          <a:lstStyle/>
          <a:p>
            <a:pPr algn="ctr"/>
            <a:r>
              <a:rPr lang="en-US" dirty="0" smtClean="0"/>
              <a:t>Fire Suppression</a:t>
            </a:r>
            <a:endParaRPr lang="en-US" dirty="0"/>
          </a:p>
        </p:txBody>
      </p:sp>
      <p:sp>
        <p:nvSpPr>
          <p:cNvPr id="12" name="TextBox 11"/>
          <p:cNvSpPr txBox="1"/>
          <p:nvPr/>
        </p:nvSpPr>
        <p:spPr>
          <a:xfrm>
            <a:off x="4923939" y="1207230"/>
            <a:ext cx="2484317" cy="369332"/>
          </a:xfrm>
          <a:prstGeom prst="rect">
            <a:avLst/>
          </a:prstGeom>
          <a:noFill/>
        </p:spPr>
        <p:txBody>
          <a:bodyPr wrap="square" rtlCol="0">
            <a:spAutoFit/>
          </a:bodyPr>
          <a:lstStyle/>
          <a:p>
            <a:pPr algn="ctr"/>
            <a:r>
              <a:rPr lang="en-US" dirty="0" smtClean="0"/>
              <a:t>Haz</a:t>
            </a:r>
            <a:r>
              <a:rPr lang="en-US" dirty="0"/>
              <a:t>m</a:t>
            </a:r>
            <a:r>
              <a:rPr lang="en-US" dirty="0" smtClean="0"/>
              <a:t>at Response</a:t>
            </a:r>
            <a:endParaRPr lang="en-US" dirty="0"/>
          </a:p>
        </p:txBody>
      </p:sp>
      <p:sp>
        <p:nvSpPr>
          <p:cNvPr id="14" name="TextBox 13"/>
          <p:cNvSpPr txBox="1"/>
          <p:nvPr/>
        </p:nvSpPr>
        <p:spPr>
          <a:xfrm>
            <a:off x="4796180" y="4160281"/>
            <a:ext cx="2766670" cy="369332"/>
          </a:xfrm>
          <a:prstGeom prst="rect">
            <a:avLst/>
          </a:prstGeom>
          <a:noFill/>
        </p:spPr>
        <p:txBody>
          <a:bodyPr wrap="square" rtlCol="0">
            <a:spAutoFit/>
          </a:bodyPr>
          <a:lstStyle/>
          <a:p>
            <a:pPr algn="ctr"/>
            <a:r>
              <a:rPr lang="en-US" dirty="0" smtClean="0"/>
              <a:t>Emergency Management</a:t>
            </a:r>
            <a:endParaRPr lang="en-US" dirty="0"/>
          </a:p>
        </p:txBody>
      </p:sp>
      <p:sp>
        <p:nvSpPr>
          <p:cNvPr id="15" name="TextBox 14"/>
          <p:cNvSpPr txBox="1"/>
          <p:nvPr/>
        </p:nvSpPr>
        <p:spPr>
          <a:xfrm>
            <a:off x="7804191" y="1207496"/>
            <a:ext cx="2829361" cy="369332"/>
          </a:xfrm>
          <a:prstGeom prst="rect">
            <a:avLst/>
          </a:prstGeom>
          <a:noFill/>
        </p:spPr>
        <p:txBody>
          <a:bodyPr wrap="square" rtlCol="0">
            <a:spAutoFit/>
          </a:bodyPr>
          <a:lstStyle/>
          <a:p>
            <a:pPr algn="ctr"/>
            <a:r>
              <a:rPr lang="en-US" dirty="0" smtClean="0"/>
              <a:t>Fire Prevention</a:t>
            </a:r>
            <a:endParaRPr lang="en-US" dirty="0"/>
          </a:p>
        </p:txBody>
      </p:sp>
      <p:sp>
        <p:nvSpPr>
          <p:cNvPr id="16" name="TextBox 15"/>
          <p:cNvSpPr txBox="1"/>
          <p:nvPr/>
        </p:nvSpPr>
        <p:spPr>
          <a:xfrm>
            <a:off x="7988306" y="4145631"/>
            <a:ext cx="2484317" cy="369332"/>
          </a:xfrm>
          <a:prstGeom prst="rect">
            <a:avLst/>
          </a:prstGeom>
          <a:noFill/>
        </p:spPr>
        <p:txBody>
          <a:bodyPr wrap="square" rtlCol="0">
            <a:spAutoFit/>
          </a:bodyPr>
          <a:lstStyle/>
          <a:p>
            <a:pPr algn="ctr"/>
            <a:r>
              <a:rPr lang="en-US" dirty="0" smtClean="0"/>
              <a:t>EMS 1</a:t>
            </a:r>
            <a:r>
              <a:rPr lang="en-US" baseline="30000" dirty="0" smtClean="0"/>
              <a:t>st</a:t>
            </a:r>
            <a:r>
              <a:rPr lang="en-US" dirty="0" smtClean="0"/>
              <a:t> Responder</a:t>
            </a:r>
            <a:endParaRPr lang="en-US" dirty="0"/>
          </a:p>
        </p:txBody>
      </p:sp>
      <p:sp>
        <p:nvSpPr>
          <p:cNvPr id="17" name="TextBox 16"/>
          <p:cNvSpPr txBox="1"/>
          <p:nvPr/>
        </p:nvSpPr>
        <p:spPr>
          <a:xfrm>
            <a:off x="1957291" y="4170234"/>
            <a:ext cx="2484317" cy="369332"/>
          </a:xfrm>
          <a:prstGeom prst="rect">
            <a:avLst/>
          </a:prstGeom>
          <a:noFill/>
        </p:spPr>
        <p:txBody>
          <a:bodyPr wrap="square" rtlCol="0">
            <a:spAutoFit/>
          </a:bodyPr>
          <a:lstStyle/>
          <a:p>
            <a:pPr algn="ctr"/>
            <a:r>
              <a:rPr lang="en-US" dirty="0" smtClean="0"/>
              <a:t>Technical Rescue</a:t>
            </a:r>
            <a:endParaRPr lang="en-US" dirty="0"/>
          </a:p>
        </p:txBody>
      </p:sp>
    </p:spTree>
    <p:extLst>
      <p:ext uri="{BB962C8B-B14F-4D97-AF65-F5344CB8AC3E}">
        <p14:creationId xmlns:p14="http://schemas.microsoft.com/office/powerpoint/2010/main" val="42472629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3030" y="365125"/>
            <a:ext cx="9970770" cy="1325563"/>
          </a:xfrm>
        </p:spPr>
        <p:txBody>
          <a:bodyPr/>
          <a:lstStyle/>
          <a:p>
            <a:r>
              <a:rPr lang="en-US" i="1" dirty="0" smtClean="0">
                <a:solidFill>
                  <a:schemeClr val="accent6">
                    <a:lumMod val="50000"/>
                  </a:schemeClr>
                </a:solidFill>
              </a:rPr>
              <a:t>AAFD Response Categories (Jan-Oct 2017)</a:t>
            </a:r>
            <a:endParaRPr lang="en-US" i="1" dirty="0">
              <a:solidFill>
                <a:schemeClr val="accent6">
                  <a:lumMod val="50000"/>
                </a:schemeClr>
              </a:solidFill>
            </a:endParaRPr>
          </a:p>
        </p:txBody>
      </p:sp>
      <p:sp>
        <p:nvSpPr>
          <p:cNvPr id="4" name="Slide Number Placeholder 3"/>
          <p:cNvSpPr>
            <a:spLocks noGrp="1"/>
          </p:cNvSpPr>
          <p:nvPr>
            <p:ph type="sldNum" sz="quarter" idx="12"/>
          </p:nvPr>
        </p:nvSpPr>
        <p:spPr/>
        <p:txBody>
          <a:bodyPr/>
          <a:lstStyle/>
          <a:p>
            <a:fld id="{D5136B3D-41E5-4DA2-AEDE-40605DF71FB4}" type="slidenum">
              <a:rPr lang="en-US" smtClean="0"/>
              <a:t>10</a:t>
            </a:fld>
            <a:endParaRPr lang="en-US" dirty="0"/>
          </a:p>
        </p:txBody>
      </p:sp>
      <p:graphicFrame>
        <p:nvGraphicFramePr>
          <p:cNvPr id="6" name="Chart 5"/>
          <p:cNvGraphicFramePr>
            <a:graphicFrameLocks/>
          </p:cNvGraphicFramePr>
          <p:nvPr>
            <p:extLst>
              <p:ext uri="{D42A27DB-BD31-4B8C-83A1-F6EECF244321}">
                <p14:modId xmlns:p14="http://schemas.microsoft.com/office/powerpoint/2010/main" val="2949346208"/>
              </p:ext>
            </p:extLst>
          </p:nvPr>
        </p:nvGraphicFramePr>
        <p:xfrm>
          <a:off x="835525" y="1478071"/>
          <a:ext cx="8539163" cy="45720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7299011" y="3025407"/>
            <a:ext cx="4384110" cy="1477328"/>
          </a:xfrm>
          <a:prstGeom prst="rect">
            <a:avLst/>
          </a:prstGeom>
          <a:noFill/>
        </p:spPr>
        <p:txBody>
          <a:bodyPr wrap="square" rtlCol="0">
            <a:spAutoFit/>
          </a:bodyPr>
          <a:lstStyle/>
          <a:p>
            <a:pPr marL="285750" indent="-285750">
              <a:buFont typeface="Arial" panose="020B0604020202020204" pitchFamily="34" charset="0"/>
              <a:buChar char="•"/>
            </a:pPr>
            <a:r>
              <a:rPr lang="en-US" dirty="0" smtClean="0"/>
              <a:t>Data is consistent with 2014-2016 totals</a:t>
            </a:r>
          </a:p>
          <a:p>
            <a:pPr marL="285750" indent="-285750">
              <a:buFont typeface="Arial" panose="020B0604020202020204" pitchFamily="34" charset="0"/>
              <a:buChar char="•"/>
            </a:pPr>
            <a:r>
              <a:rPr lang="en-US" dirty="0" smtClean="0"/>
              <a:t>All Others include Good Intent, Severe Weather, and Other Incident Types</a:t>
            </a:r>
          </a:p>
          <a:p>
            <a:pPr marL="285750" indent="-285750">
              <a:buFont typeface="Arial" panose="020B0604020202020204" pitchFamily="34" charset="0"/>
              <a:buChar char="•"/>
            </a:pPr>
            <a:r>
              <a:rPr lang="en-US" dirty="0" smtClean="0"/>
              <a:t>Fire/Explosion/Hazardous includes False Alarms</a:t>
            </a:r>
          </a:p>
        </p:txBody>
      </p:sp>
    </p:spTree>
    <p:extLst>
      <p:ext uri="{BB962C8B-B14F-4D97-AF65-F5344CB8AC3E}">
        <p14:creationId xmlns:p14="http://schemas.microsoft.com/office/powerpoint/2010/main" val="10837410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2603" y="365125"/>
            <a:ext cx="10939397" cy="1325563"/>
          </a:xfrm>
        </p:spPr>
        <p:txBody>
          <a:bodyPr/>
          <a:lstStyle/>
          <a:p>
            <a:r>
              <a:rPr lang="en-US" b="1" i="1" dirty="0" smtClean="0">
                <a:solidFill>
                  <a:schemeClr val="accent6">
                    <a:lumMod val="50000"/>
                  </a:schemeClr>
                </a:solidFill>
              </a:rPr>
              <a:t>AAFD Performance Measures – Fire Suppression/ EMS 1</a:t>
            </a:r>
            <a:r>
              <a:rPr lang="en-US" b="1" i="1" baseline="30000" dirty="0" smtClean="0">
                <a:solidFill>
                  <a:schemeClr val="accent6">
                    <a:lumMod val="50000"/>
                  </a:schemeClr>
                </a:solidFill>
              </a:rPr>
              <a:t>st</a:t>
            </a:r>
            <a:r>
              <a:rPr lang="en-US" b="1" i="1" dirty="0" smtClean="0">
                <a:solidFill>
                  <a:schemeClr val="accent6">
                    <a:lumMod val="50000"/>
                  </a:schemeClr>
                </a:solidFill>
              </a:rPr>
              <a:t> Responder/HAZMAT/Other </a:t>
            </a:r>
            <a:endParaRPr lang="en-US" b="1" i="1" dirty="0">
              <a:solidFill>
                <a:schemeClr val="accent6">
                  <a:lumMod val="50000"/>
                </a:schemeClr>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967730447"/>
              </p:ext>
            </p:extLst>
          </p:nvPr>
        </p:nvGraphicFramePr>
        <p:xfrm>
          <a:off x="1699698" y="2876153"/>
          <a:ext cx="10062241" cy="3337560"/>
        </p:xfrm>
        <a:graphic>
          <a:graphicData uri="http://schemas.openxmlformats.org/drawingml/2006/table">
            <a:tbl>
              <a:tblPr firstRow="1" bandRow="1">
                <a:tableStyleId>{93296810-A885-4BE3-A3E7-6D5BEEA58F35}</a:tableStyleId>
              </a:tblPr>
              <a:tblGrid>
                <a:gridCol w="2600959">
                  <a:extLst>
                    <a:ext uri="{9D8B030D-6E8A-4147-A177-3AD203B41FA5}">
                      <a16:colId xmlns:a16="http://schemas.microsoft.com/office/drawing/2014/main" val="3314868956"/>
                    </a:ext>
                  </a:extLst>
                </a:gridCol>
                <a:gridCol w="4077256">
                  <a:extLst>
                    <a:ext uri="{9D8B030D-6E8A-4147-A177-3AD203B41FA5}">
                      <a16:colId xmlns:a16="http://schemas.microsoft.com/office/drawing/2014/main" val="3512951879"/>
                    </a:ext>
                  </a:extLst>
                </a:gridCol>
                <a:gridCol w="805064">
                  <a:extLst>
                    <a:ext uri="{9D8B030D-6E8A-4147-A177-3AD203B41FA5}">
                      <a16:colId xmlns:a16="http://schemas.microsoft.com/office/drawing/2014/main" val="2476789853"/>
                    </a:ext>
                  </a:extLst>
                </a:gridCol>
                <a:gridCol w="800267">
                  <a:extLst>
                    <a:ext uri="{9D8B030D-6E8A-4147-A177-3AD203B41FA5}">
                      <a16:colId xmlns:a16="http://schemas.microsoft.com/office/drawing/2014/main" val="1907379978"/>
                    </a:ext>
                  </a:extLst>
                </a:gridCol>
                <a:gridCol w="801666">
                  <a:extLst>
                    <a:ext uri="{9D8B030D-6E8A-4147-A177-3AD203B41FA5}">
                      <a16:colId xmlns:a16="http://schemas.microsoft.com/office/drawing/2014/main" val="3916285525"/>
                    </a:ext>
                  </a:extLst>
                </a:gridCol>
                <a:gridCol w="977029">
                  <a:extLst>
                    <a:ext uri="{9D8B030D-6E8A-4147-A177-3AD203B41FA5}">
                      <a16:colId xmlns:a16="http://schemas.microsoft.com/office/drawing/2014/main" val="3845472692"/>
                    </a:ext>
                  </a:extLst>
                </a:gridCol>
              </a:tblGrid>
              <a:tr h="370840">
                <a:tc>
                  <a:txBody>
                    <a:bodyPr/>
                    <a:lstStyle/>
                    <a:p>
                      <a:pPr algn="ctr"/>
                      <a:r>
                        <a:rPr lang="en-US" dirty="0" smtClean="0"/>
                        <a:t>2017 Performance Goals</a:t>
                      </a:r>
                      <a:endParaRPr lang="en-US" dirty="0"/>
                    </a:p>
                  </a:txBody>
                  <a:tcPr>
                    <a:solidFill>
                      <a:schemeClr val="accent6">
                        <a:lumMod val="50000"/>
                      </a:schemeClr>
                    </a:solidFill>
                  </a:tcPr>
                </a:tc>
                <a:tc>
                  <a:txBody>
                    <a:bodyPr/>
                    <a:lstStyle/>
                    <a:p>
                      <a:pPr algn="ctr"/>
                      <a:r>
                        <a:rPr lang="en-US" dirty="0" smtClean="0"/>
                        <a:t>90</a:t>
                      </a:r>
                      <a:r>
                        <a:rPr lang="en-US" baseline="30000" dirty="0" smtClean="0"/>
                        <a:t>th</a:t>
                      </a:r>
                      <a:r>
                        <a:rPr lang="en-US" dirty="0" smtClean="0"/>
                        <a:t> Percentile Criteria</a:t>
                      </a:r>
                      <a:endParaRPr lang="en-US" dirty="0"/>
                    </a:p>
                  </a:txBody>
                  <a:tcPr>
                    <a:solidFill>
                      <a:schemeClr val="accent6">
                        <a:lumMod val="50000"/>
                      </a:schemeClr>
                    </a:solidFill>
                  </a:tcPr>
                </a:tc>
                <a:tc>
                  <a:txBody>
                    <a:bodyPr/>
                    <a:lstStyle/>
                    <a:p>
                      <a:pPr algn="ctr"/>
                      <a:r>
                        <a:rPr lang="en-US" dirty="0" smtClean="0"/>
                        <a:t>1Q</a:t>
                      </a:r>
                      <a:endParaRPr lang="en-US" dirty="0"/>
                    </a:p>
                  </a:txBody>
                  <a:tcPr>
                    <a:solidFill>
                      <a:schemeClr val="accent6">
                        <a:lumMod val="50000"/>
                      </a:schemeClr>
                    </a:solidFill>
                  </a:tcPr>
                </a:tc>
                <a:tc>
                  <a:txBody>
                    <a:bodyPr/>
                    <a:lstStyle/>
                    <a:p>
                      <a:pPr algn="ctr"/>
                      <a:r>
                        <a:rPr lang="en-US" dirty="0" smtClean="0"/>
                        <a:t>2Q</a:t>
                      </a:r>
                      <a:endParaRPr lang="en-US" dirty="0"/>
                    </a:p>
                  </a:txBody>
                  <a:tcPr>
                    <a:solidFill>
                      <a:schemeClr val="accent6">
                        <a:lumMod val="50000"/>
                      </a:schemeClr>
                    </a:solidFill>
                  </a:tcPr>
                </a:tc>
                <a:tc>
                  <a:txBody>
                    <a:bodyPr/>
                    <a:lstStyle/>
                    <a:p>
                      <a:pPr algn="ctr"/>
                      <a:r>
                        <a:rPr lang="en-US" dirty="0" smtClean="0"/>
                        <a:t>3Q</a:t>
                      </a:r>
                      <a:endParaRPr lang="en-US" dirty="0"/>
                    </a:p>
                  </a:txBody>
                  <a:tcPr>
                    <a:solidFill>
                      <a:schemeClr val="accent6">
                        <a:lumMod val="50000"/>
                      </a:schemeClr>
                    </a:solidFill>
                  </a:tcPr>
                </a:tc>
                <a:tc>
                  <a:txBody>
                    <a:bodyPr/>
                    <a:lstStyle/>
                    <a:p>
                      <a:pPr algn="ctr"/>
                      <a:r>
                        <a:rPr lang="en-US" dirty="0" smtClean="0"/>
                        <a:t>STATUS</a:t>
                      </a:r>
                      <a:endParaRPr lang="en-US" dirty="0"/>
                    </a:p>
                  </a:txBody>
                  <a:tcPr>
                    <a:solidFill>
                      <a:schemeClr val="accent6">
                        <a:lumMod val="50000"/>
                      </a:schemeClr>
                    </a:solidFill>
                  </a:tcPr>
                </a:tc>
                <a:extLst>
                  <a:ext uri="{0D108BD9-81ED-4DB2-BD59-A6C34878D82A}">
                    <a16:rowId xmlns:a16="http://schemas.microsoft.com/office/drawing/2014/main" val="3241205666"/>
                  </a:ext>
                </a:extLst>
              </a:tr>
              <a:tr h="370840">
                <a:tc>
                  <a:txBody>
                    <a:bodyPr/>
                    <a:lstStyle/>
                    <a:p>
                      <a:r>
                        <a:rPr lang="en-US" dirty="0" smtClean="0"/>
                        <a:t>Turnout Time</a:t>
                      </a:r>
                      <a:endParaRPr lang="en-US" dirty="0"/>
                    </a:p>
                  </a:txBody>
                  <a:tcPr/>
                </a:tc>
                <a:tc>
                  <a:txBody>
                    <a:bodyPr/>
                    <a:lstStyle/>
                    <a:p>
                      <a:r>
                        <a:rPr lang="en-US" dirty="0" smtClean="0"/>
                        <a:t>EMS National</a:t>
                      </a:r>
                      <a:r>
                        <a:rPr lang="en-US" baseline="0" dirty="0" smtClean="0"/>
                        <a:t> Standard – 1:00 Minute</a:t>
                      </a:r>
                      <a:endParaRPr lang="en-US" dirty="0"/>
                    </a:p>
                  </a:txBody>
                  <a:tcPr/>
                </a:tc>
                <a:tc>
                  <a:txBody>
                    <a:bodyPr/>
                    <a:lstStyle/>
                    <a:p>
                      <a:pPr algn="ctr"/>
                      <a:r>
                        <a:rPr lang="en-US" dirty="0" smtClean="0"/>
                        <a:t>2:36</a:t>
                      </a:r>
                      <a:endParaRPr lang="en-US" dirty="0"/>
                    </a:p>
                  </a:txBody>
                  <a:tcPr/>
                </a:tc>
                <a:tc>
                  <a:txBody>
                    <a:bodyPr/>
                    <a:lstStyle/>
                    <a:p>
                      <a:pPr algn="ctr"/>
                      <a:r>
                        <a:rPr lang="en-US" dirty="0" smtClean="0"/>
                        <a:t>2:36</a:t>
                      </a:r>
                      <a:endParaRPr lang="en-US" dirty="0"/>
                    </a:p>
                  </a:txBody>
                  <a:tcPr/>
                </a:tc>
                <a:tc>
                  <a:txBody>
                    <a:bodyPr/>
                    <a:lstStyle/>
                    <a:p>
                      <a:pPr algn="ctr"/>
                      <a:r>
                        <a:rPr lang="en-US" dirty="0" smtClean="0"/>
                        <a:t>2:34</a:t>
                      </a:r>
                      <a:endParaRPr lang="en-US" dirty="0"/>
                    </a:p>
                  </a:txBody>
                  <a:tcPr/>
                </a:tc>
                <a:tc>
                  <a:txBody>
                    <a:bodyPr/>
                    <a:lstStyle/>
                    <a:p>
                      <a:pPr algn="ctr"/>
                      <a:r>
                        <a:rPr lang="en-US" dirty="0" smtClean="0">
                          <a:solidFill>
                            <a:srgbClr val="FF0000"/>
                          </a:solidFill>
                          <a:latin typeface="Wingdings" panose="05000000000000000000" pitchFamily="2" charset="2"/>
                        </a:rPr>
                        <a:t>l</a:t>
                      </a:r>
                      <a:endParaRPr lang="en-US" dirty="0">
                        <a:solidFill>
                          <a:srgbClr val="FF0000"/>
                        </a:solidFill>
                        <a:latin typeface="Wingdings" panose="05000000000000000000" pitchFamily="2" charset="2"/>
                      </a:endParaRPr>
                    </a:p>
                  </a:txBody>
                  <a:tcPr/>
                </a:tc>
                <a:extLst>
                  <a:ext uri="{0D108BD9-81ED-4DB2-BD59-A6C34878D82A}">
                    <a16:rowId xmlns:a16="http://schemas.microsoft.com/office/drawing/2014/main" val="1079914409"/>
                  </a:ext>
                </a:extLst>
              </a:tr>
              <a:tr h="370840">
                <a:tc>
                  <a:txBody>
                    <a:bodyPr/>
                    <a:lstStyle/>
                    <a:p>
                      <a:endParaRPr lang="en-US" dirty="0"/>
                    </a:p>
                  </a:txBody>
                  <a:tcPr/>
                </a:tc>
                <a:tc>
                  <a:txBody>
                    <a:bodyPr/>
                    <a:lstStyle/>
                    <a:p>
                      <a:r>
                        <a:rPr lang="en-US" dirty="0" smtClean="0"/>
                        <a:t>FIRE National Standard</a:t>
                      </a:r>
                      <a:r>
                        <a:rPr lang="en-US" baseline="0" dirty="0" smtClean="0"/>
                        <a:t> – 1:20 Minutes</a:t>
                      </a:r>
                      <a:endParaRPr lang="en-US" dirty="0"/>
                    </a:p>
                  </a:txBody>
                  <a:tcPr/>
                </a:tc>
                <a:tc>
                  <a:txBody>
                    <a:bodyPr/>
                    <a:lstStyle/>
                    <a:p>
                      <a:pPr algn="ctr"/>
                      <a:r>
                        <a:rPr lang="en-US" dirty="0" smtClean="0"/>
                        <a:t>3:11</a:t>
                      </a:r>
                      <a:endParaRPr lang="en-US" dirty="0"/>
                    </a:p>
                  </a:txBody>
                  <a:tcPr/>
                </a:tc>
                <a:tc>
                  <a:txBody>
                    <a:bodyPr/>
                    <a:lstStyle/>
                    <a:p>
                      <a:pPr algn="ctr"/>
                      <a:r>
                        <a:rPr lang="en-US" dirty="0" smtClean="0"/>
                        <a:t>3:14</a:t>
                      </a:r>
                      <a:endParaRPr lang="en-US" dirty="0"/>
                    </a:p>
                  </a:txBody>
                  <a:tcPr/>
                </a:tc>
                <a:tc>
                  <a:txBody>
                    <a:bodyPr/>
                    <a:lstStyle/>
                    <a:p>
                      <a:pPr algn="ctr"/>
                      <a:r>
                        <a:rPr lang="en-US" dirty="0" smtClean="0"/>
                        <a:t>2:40</a:t>
                      </a:r>
                      <a:endParaRPr lang="en-US" dirty="0"/>
                    </a:p>
                  </a:txBody>
                  <a:tcPr/>
                </a:tc>
                <a:tc>
                  <a:txBody>
                    <a:bodyPr/>
                    <a:lstStyle/>
                    <a:p>
                      <a:pPr algn="ctr"/>
                      <a:r>
                        <a:rPr lang="en-US" dirty="0" smtClean="0">
                          <a:solidFill>
                            <a:srgbClr val="FF0000"/>
                          </a:solidFill>
                          <a:latin typeface="Wingdings" panose="05000000000000000000" pitchFamily="2" charset="2"/>
                        </a:rPr>
                        <a:t>l</a:t>
                      </a:r>
                      <a:endParaRPr lang="en-US" dirty="0">
                        <a:solidFill>
                          <a:srgbClr val="FF0000"/>
                        </a:solidFill>
                        <a:latin typeface="Wingdings" panose="05000000000000000000" pitchFamily="2" charset="2"/>
                      </a:endParaRPr>
                    </a:p>
                  </a:txBody>
                  <a:tcPr/>
                </a:tc>
                <a:extLst>
                  <a:ext uri="{0D108BD9-81ED-4DB2-BD59-A6C34878D82A}">
                    <a16:rowId xmlns:a16="http://schemas.microsoft.com/office/drawing/2014/main" val="1409297207"/>
                  </a:ext>
                </a:extLst>
              </a:tr>
              <a:tr h="370840">
                <a:tc>
                  <a:txBody>
                    <a:bodyPr/>
                    <a:lstStyle/>
                    <a:p>
                      <a:r>
                        <a:rPr lang="en-US" dirty="0" smtClean="0"/>
                        <a:t>Travel</a:t>
                      </a:r>
                      <a:r>
                        <a:rPr lang="en-US" baseline="0" dirty="0" smtClean="0"/>
                        <a:t> Time</a:t>
                      </a:r>
                      <a:endParaRPr lang="en-US" dirty="0"/>
                    </a:p>
                  </a:txBody>
                  <a:tcPr/>
                </a:tc>
                <a:tc>
                  <a:txBody>
                    <a:bodyPr/>
                    <a:lstStyle/>
                    <a:p>
                      <a:r>
                        <a:rPr lang="en-US" dirty="0" smtClean="0"/>
                        <a:t>EMS National Standard – 4:00 Minutes</a:t>
                      </a:r>
                      <a:endParaRPr lang="en-US" dirty="0"/>
                    </a:p>
                  </a:txBody>
                  <a:tcPr/>
                </a:tc>
                <a:tc>
                  <a:txBody>
                    <a:bodyPr/>
                    <a:lstStyle/>
                    <a:p>
                      <a:pPr algn="ctr"/>
                      <a:r>
                        <a:rPr lang="en-US" dirty="0" smtClean="0"/>
                        <a:t>5:59</a:t>
                      </a:r>
                      <a:endParaRPr lang="en-US" dirty="0"/>
                    </a:p>
                  </a:txBody>
                  <a:tcPr/>
                </a:tc>
                <a:tc>
                  <a:txBody>
                    <a:bodyPr/>
                    <a:lstStyle/>
                    <a:p>
                      <a:pPr algn="ctr"/>
                      <a:r>
                        <a:rPr lang="en-US" dirty="0" smtClean="0"/>
                        <a:t>5:53</a:t>
                      </a:r>
                      <a:endParaRPr lang="en-US" dirty="0"/>
                    </a:p>
                  </a:txBody>
                  <a:tcPr/>
                </a:tc>
                <a:tc>
                  <a:txBody>
                    <a:bodyPr/>
                    <a:lstStyle/>
                    <a:p>
                      <a:pPr algn="ctr"/>
                      <a:r>
                        <a:rPr lang="en-US" dirty="0" smtClean="0"/>
                        <a:t>6:05</a:t>
                      </a:r>
                      <a:endParaRPr lang="en-US" dirty="0"/>
                    </a:p>
                  </a:txBody>
                  <a:tcPr/>
                </a:tc>
                <a:tc>
                  <a:txBody>
                    <a:bodyPr/>
                    <a:lstStyle/>
                    <a:p>
                      <a:pPr algn="ctr"/>
                      <a:r>
                        <a:rPr lang="en-US" dirty="0" smtClean="0">
                          <a:solidFill>
                            <a:srgbClr val="FF0000"/>
                          </a:solidFill>
                          <a:latin typeface="Wingdings" panose="05000000000000000000" pitchFamily="2" charset="2"/>
                        </a:rPr>
                        <a:t>l</a:t>
                      </a:r>
                      <a:endParaRPr lang="en-US" dirty="0">
                        <a:solidFill>
                          <a:srgbClr val="FF0000"/>
                        </a:solidFill>
                        <a:latin typeface="Wingdings" panose="05000000000000000000" pitchFamily="2" charset="2"/>
                      </a:endParaRPr>
                    </a:p>
                  </a:txBody>
                  <a:tcPr/>
                </a:tc>
                <a:extLst>
                  <a:ext uri="{0D108BD9-81ED-4DB2-BD59-A6C34878D82A}">
                    <a16:rowId xmlns:a16="http://schemas.microsoft.com/office/drawing/2014/main" val="2593111157"/>
                  </a:ext>
                </a:extLst>
              </a:tr>
              <a:tr h="370840">
                <a:tc>
                  <a:txBody>
                    <a:bodyPr/>
                    <a:lstStyle/>
                    <a:p>
                      <a:endParaRPr lang="en-US" dirty="0"/>
                    </a:p>
                  </a:txBody>
                  <a:tcPr/>
                </a:tc>
                <a:tc>
                  <a:txBody>
                    <a:bodyPr/>
                    <a:lstStyle/>
                    <a:p>
                      <a:r>
                        <a:rPr lang="en-US" dirty="0" smtClean="0"/>
                        <a:t>FIRE National Standard – 4:00 Minutes</a:t>
                      </a:r>
                      <a:endParaRPr lang="en-US" dirty="0"/>
                    </a:p>
                  </a:txBody>
                  <a:tcPr/>
                </a:tc>
                <a:tc>
                  <a:txBody>
                    <a:bodyPr/>
                    <a:lstStyle/>
                    <a:p>
                      <a:pPr algn="ctr"/>
                      <a:r>
                        <a:rPr lang="en-US" dirty="0" smtClean="0"/>
                        <a:t>9:55</a:t>
                      </a:r>
                      <a:endParaRPr lang="en-US" dirty="0"/>
                    </a:p>
                  </a:txBody>
                  <a:tcPr/>
                </a:tc>
                <a:tc>
                  <a:txBody>
                    <a:bodyPr/>
                    <a:lstStyle/>
                    <a:p>
                      <a:pPr algn="ctr"/>
                      <a:r>
                        <a:rPr lang="en-US" dirty="0" smtClean="0"/>
                        <a:t>9:22</a:t>
                      </a:r>
                      <a:endParaRPr lang="en-US" dirty="0"/>
                    </a:p>
                  </a:txBody>
                  <a:tcPr/>
                </a:tc>
                <a:tc>
                  <a:txBody>
                    <a:bodyPr/>
                    <a:lstStyle/>
                    <a:p>
                      <a:pPr algn="ctr"/>
                      <a:r>
                        <a:rPr lang="en-US" dirty="0" smtClean="0"/>
                        <a:t>10:15</a:t>
                      </a:r>
                      <a:endParaRPr lang="en-US" dirty="0"/>
                    </a:p>
                  </a:txBody>
                  <a:tcPr/>
                </a:tc>
                <a:tc>
                  <a:txBody>
                    <a:bodyPr/>
                    <a:lstStyle/>
                    <a:p>
                      <a:pPr algn="ctr"/>
                      <a:r>
                        <a:rPr lang="en-US" dirty="0" smtClean="0">
                          <a:solidFill>
                            <a:srgbClr val="FF0000"/>
                          </a:solidFill>
                          <a:latin typeface="Wingdings" panose="05000000000000000000" pitchFamily="2" charset="2"/>
                        </a:rPr>
                        <a:t>l</a:t>
                      </a:r>
                      <a:endParaRPr lang="en-US" dirty="0">
                        <a:solidFill>
                          <a:srgbClr val="FF0000"/>
                        </a:solidFill>
                        <a:latin typeface="Wingdings" panose="05000000000000000000" pitchFamily="2" charset="2"/>
                      </a:endParaRPr>
                    </a:p>
                  </a:txBody>
                  <a:tcPr/>
                </a:tc>
                <a:extLst>
                  <a:ext uri="{0D108BD9-81ED-4DB2-BD59-A6C34878D82A}">
                    <a16:rowId xmlns:a16="http://schemas.microsoft.com/office/drawing/2014/main" val="1867581313"/>
                  </a:ext>
                </a:extLst>
              </a:tr>
              <a:tr h="370840">
                <a:tc>
                  <a:txBody>
                    <a:bodyPr/>
                    <a:lstStyle/>
                    <a:p>
                      <a:r>
                        <a:rPr lang="en-US" dirty="0" smtClean="0"/>
                        <a:t>Combined</a:t>
                      </a:r>
                      <a:r>
                        <a:rPr lang="en-US" baseline="0" dirty="0" smtClean="0"/>
                        <a:t> Time</a:t>
                      </a:r>
                      <a:endParaRPr lang="en-US" dirty="0"/>
                    </a:p>
                  </a:txBody>
                  <a:tcPr/>
                </a:tc>
                <a:tc>
                  <a:txBody>
                    <a:bodyPr/>
                    <a:lstStyle/>
                    <a:p>
                      <a:r>
                        <a:rPr lang="en-US" dirty="0" smtClean="0"/>
                        <a:t>EMS National Standard – 6:00 Minutes</a:t>
                      </a:r>
                      <a:endParaRPr lang="en-US" dirty="0"/>
                    </a:p>
                  </a:txBody>
                  <a:tcPr/>
                </a:tc>
                <a:tc>
                  <a:txBody>
                    <a:bodyPr/>
                    <a:lstStyle/>
                    <a:p>
                      <a:pPr algn="ctr"/>
                      <a:r>
                        <a:rPr lang="en-US" dirty="0" smtClean="0"/>
                        <a:t>7:54</a:t>
                      </a:r>
                      <a:endParaRPr lang="en-US" dirty="0"/>
                    </a:p>
                  </a:txBody>
                  <a:tcPr/>
                </a:tc>
                <a:tc>
                  <a:txBody>
                    <a:bodyPr/>
                    <a:lstStyle/>
                    <a:p>
                      <a:pPr algn="ctr"/>
                      <a:r>
                        <a:rPr lang="en-US" dirty="0" smtClean="0"/>
                        <a:t>8:41</a:t>
                      </a:r>
                      <a:endParaRPr lang="en-US" dirty="0"/>
                    </a:p>
                  </a:txBody>
                  <a:tcPr/>
                </a:tc>
                <a:tc>
                  <a:txBody>
                    <a:bodyPr/>
                    <a:lstStyle/>
                    <a:p>
                      <a:pPr algn="ctr"/>
                      <a:r>
                        <a:rPr lang="en-US" dirty="0" smtClean="0"/>
                        <a:t>7:45</a:t>
                      </a:r>
                      <a:endParaRPr lang="en-US" dirty="0"/>
                    </a:p>
                  </a:txBody>
                  <a:tcPr/>
                </a:tc>
                <a:tc>
                  <a:txBody>
                    <a:bodyPr/>
                    <a:lstStyle/>
                    <a:p>
                      <a:pPr algn="ctr"/>
                      <a:r>
                        <a:rPr lang="en-US" dirty="0" smtClean="0">
                          <a:solidFill>
                            <a:srgbClr val="FF0000"/>
                          </a:solidFill>
                          <a:latin typeface="Wingdings" panose="05000000000000000000" pitchFamily="2" charset="2"/>
                        </a:rPr>
                        <a:t>l</a:t>
                      </a:r>
                      <a:endParaRPr lang="en-US" dirty="0">
                        <a:solidFill>
                          <a:srgbClr val="FF0000"/>
                        </a:solidFill>
                        <a:latin typeface="Wingdings" panose="05000000000000000000" pitchFamily="2" charset="2"/>
                      </a:endParaRPr>
                    </a:p>
                  </a:txBody>
                  <a:tcPr/>
                </a:tc>
                <a:extLst>
                  <a:ext uri="{0D108BD9-81ED-4DB2-BD59-A6C34878D82A}">
                    <a16:rowId xmlns:a16="http://schemas.microsoft.com/office/drawing/2014/main" val="3687931050"/>
                  </a:ext>
                </a:extLst>
              </a:tr>
              <a:tr h="370840">
                <a:tc>
                  <a:txBody>
                    <a:bodyPr/>
                    <a:lstStyle/>
                    <a:p>
                      <a:endParaRPr lang="en-US" dirty="0"/>
                    </a:p>
                  </a:txBody>
                  <a:tcPr/>
                </a:tc>
                <a:tc>
                  <a:txBody>
                    <a:bodyPr/>
                    <a:lstStyle/>
                    <a:p>
                      <a:r>
                        <a:rPr lang="en-US" dirty="0" smtClean="0"/>
                        <a:t>FIRE National Standard – 6:20 Minutes</a:t>
                      </a:r>
                      <a:endParaRPr lang="en-US" dirty="0"/>
                    </a:p>
                  </a:txBody>
                  <a:tcPr/>
                </a:tc>
                <a:tc>
                  <a:txBody>
                    <a:bodyPr/>
                    <a:lstStyle/>
                    <a:p>
                      <a:pPr algn="ctr"/>
                      <a:r>
                        <a:rPr lang="en-US" dirty="0" smtClean="0"/>
                        <a:t>12:00</a:t>
                      </a:r>
                      <a:endParaRPr lang="en-US" dirty="0"/>
                    </a:p>
                  </a:txBody>
                  <a:tcPr/>
                </a:tc>
                <a:tc>
                  <a:txBody>
                    <a:bodyPr/>
                    <a:lstStyle/>
                    <a:p>
                      <a:pPr algn="ctr"/>
                      <a:r>
                        <a:rPr lang="en-US" dirty="0" smtClean="0"/>
                        <a:t>12:20</a:t>
                      </a:r>
                      <a:endParaRPr lang="en-US" dirty="0"/>
                    </a:p>
                  </a:txBody>
                  <a:tcPr/>
                </a:tc>
                <a:tc>
                  <a:txBody>
                    <a:bodyPr/>
                    <a:lstStyle/>
                    <a:p>
                      <a:pPr algn="ctr"/>
                      <a:r>
                        <a:rPr lang="en-US" dirty="0" smtClean="0"/>
                        <a:t>11:48</a:t>
                      </a:r>
                      <a:endParaRPr lang="en-US" dirty="0"/>
                    </a:p>
                  </a:txBody>
                  <a:tcPr/>
                </a:tc>
                <a:tc>
                  <a:txBody>
                    <a:bodyPr/>
                    <a:lstStyle/>
                    <a:p>
                      <a:pPr algn="ctr"/>
                      <a:r>
                        <a:rPr lang="en-US" dirty="0" smtClean="0">
                          <a:solidFill>
                            <a:srgbClr val="FF0000"/>
                          </a:solidFill>
                          <a:latin typeface="Wingdings" panose="05000000000000000000" pitchFamily="2" charset="2"/>
                        </a:rPr>
                        <a:t>l</a:t>
                      </a:r>
                      <a:endParaRPr lang="en-US" dirty="0">
                        <a:solidFill>
                          <a:srgbClr val="FF0000"/>
                        </a:solidFill>
                        <a:latin typeface="Wingdings" panose="05000000000000000000" pitchFamily="2" charset="2"/>
                      </a:endParaRPr>
                    </a:p>
                  </a:txBody>
                  <a:tcPr/>
                </a:tc>
                <a:extLst>
                  <a:ext uri="{0D108BD9-81ED-4DB2-BD59-A6C34878D82A}">
                    <a16:rowId xmlns:a16="http://schemas.microsoft.com/office/drawing/2014/main" val="628649951"/>
                  </a:ext>
                </a:extLst>
              </a:tr>
              <a:tr h="370840">
                <a:tc>
                  <a:txBody>
                    <a:bodyPr/>
                    <a:lstStyle/>
                    <a:p>
                      <a:r>
                        <a:rPr lang="en-US" dirty="0" smtClean="0"/>
                        <a:t>Effective</a:t>
                      </a:r>
                      <a:r>
                        <a:rPr lang="en-US" baseline="0" dirty="0" smtClean="0"/>
                        <a:t> </a:t>
                      </a:r>
                      <a:r>
                        <a:rPr lang="en-US" dirty="0" smtClean="0"/>
                        <a:t>Response</a:t>
                      </a:r>
                      <a:r>
                        <a:rPr lang="en-US" baseline="0" dirty="0" smtClean="0"/>
                        <a:t> Force</a:t>
                      </a:r>
                      <a:endParaRPr lang="en-US" dirty="0"/>
                    </a:p>
                  </a:txBody>
                  <a:tcPr/>
                </a:tc>
                <a:tc>
                  <a:txBody>
                    <a:bodyPr/>
                    <a:lstStyle/>
                    <a:p>
                      <a:r>
                        <a:rPr lang="en-US" dirty="0" smtClean="0"/>
                        <a:t>FIRE National Standard – 8:00 Minutes</a:t>
                      </a:r>
                      <a:endParaRPr lang="en-US" dirty="0"/>
                    </a:p>
                  </a:txBody>
                  <a:tcPr/>
                </a:tc>
                <a:tc>
                  <a:txBody>
                    <a:bodyPr/>
                    <a:lstStyle/>
                    <a:p>
                      <a:pPr algn="ctr"/>
                      <a:r>
                        <a:rPr lang="en-US" dirty="0" smtClean="0"/>
                        <a:t>33.0%</a:t>
                      </a:r>
                      <a:endParaRPr lang="en-US" dirty="0"/>
                    </a:p>
                  </a:txBody>
                  <a:tcPr/>
                </a:tc>
                <a:tc>
                  <a:txBody>
                    <a:bodyPr/>
                    <a:lstStyle/>
                    <a:p>
                      <a:pPr algn="ctr"/>
                      <a:r>
                        <a:rPr lang="en-US" dirty="0" smtClean="0"/>
                        <a:t>50.0%</a:t>
                      </a:r>
                      <a:endParaRPr lang="en-US" dirty="0"/>
                    </a:p>
                  </a:txBody>
                  <a:tcPr/>
                </a:tc>
                <a:tc>
                  <a:txBody>
                    <a:bodyPr/>
                    <a:lstStyle/>
                    <a:p>
                      <a:pPr algn="ctr"/>
                      <a:r>
                        <a:rPr lang="en-US" dirty="0" smtClean="0"/>
                        <a:t>20.0%</a:t>
                      </a:r>
                      <a:endParaRPr lang="en-US" dirty="0"/>
                    </a:p>
                  </a:txBody>
                  <a:tcPr/>
                </a:tc>
                <a:tc>
                  <a:txBody>
                    <a:bodyPr/>
                    <a:lstStyle/>
                    <a:p>
                      <a:pPr algn="ctr"/>
                      <a:r>
                        <a:rPr lang="en-US" dirty="0" smtClean="0">
                          <a:solidFill>
                            <a:srgbClr val="FF0000"/>
                          </a:solidFill>
                          <a:latin typeface="Wingdings" panose="05000000000000000000" pitchFamily="2" charset="2"/>
                        </a:rPr>
                        <a:t>l</a:t>
                      </a:r>
                      <a:endParaRPr lang="en-US" dirty="0">
                        <a:solidFill>
                          <a:srgbClr val="FF0000"/>
                        </a:solidFill>
                        <a:latin typeface="Wingdings" panose="05000000000000000000" pitchFamily="2" charset="2"/>
                      </a:endParaRPr>
                    </a:p>
                  </a:txBody>
                  <a:tcPr/>
                </a:tc>
                <a:extLst>
                  <a:ext uri="{0D108BD9-81ED-4DB2-BD59-A6C34878D82A}">
                    <a16:rowId xmlns:a16="http://schemas.microsoft.com/office/drawing/2014/main" val="3612789299"/>
                  </a:ext>
                </a:extLst>
              </a:tr>
              <a:tr h="370840">
                <a:tc>
                  <a:txBody>
                    <a:bodyPr/>
                    <a:lstStyle/>
                    <a:p>
                      <a:endParaRPr lang="en-US" dirty="0"/>
                    </a:p>
                  </a:txBody>
                  <a:tcPr/>
                </a:tc>
                <a:tc>
                  <a:txBody>
                    <a:bodyPr/>
                    <a:lstStyle/>
                    <a:p>
                      <a:r>
                        <a:rPr lang="en-US" dirty="0" smtClean="0"/>
                        <a:t>Total Reported</a:t>
                      </a:r>
                      <a:r>
                        <a:rPr lang="en-US" baseline="0" dirty="0" smtClean="0"/>
                        <a:t> ERF Incidents</a:t>
                      </a:r>
                      <a:endParaRPr lang="en-US" dirty="0"/>
                    </a:p>
                  </a:txBody>
                  <a:tcPr/>
                </a:tc>
                <a:tc>
                  <a:txBody>
                    <a:bodyPr/>
                    <a:lstStyle/>
                    <a:p>
                      <a:pPr algn="ctr"/>
                      <a:r>
                        <a:rPr lang="en-US" dirty="0" smtClean="0"/>
                        <a:t>6</a:t>
                      </a:r>
                      <a:endParaRPr lang="en-US" dirty="0"/>
                    </a:p>
                  </a:txBody>
                  <a:tcPr/>
                </a:tc>
                <a:tc>
                  <a:txBody>
                    <a:bodyPr/>
                    <a:lstStyle/>
                    <a:p>
                      <a:pPr algn="ctr"/>
                      <a:r>
                        <a:rPr lang="en-US" dirty="0" smtClean="0"/>
                        <a:t>8</a:t>
                      </a:r>
                      <a:endParaRPr lang="en-US" dirty="0"/>
                    </a:p>
                  </a:txBody>
                  <a:tcPr/>
                </a:tc>
                <a:tc>
                  <a:txBody>
                    <a:bodyPr/>
                    <a:lstStyle/>
                    <a:p>
                      <a:pPr algn="ctr"/>
                      <a:r>
                        <a:rPr lang="en-US" dirty="0" smtClean="0"/>
                        <a:t>5</a:t>
                      </a:r>
                      <a:endParaRPr lang="en-US" dirty="0"/>
                    </a:p>
                  </a:txBody>
                  <a:tcPr/>
                </a:tc>
                <a:tc>
                  <a:txBody>
                    <a:bodyPr/>
                    <a:lstStyle/>
                    <a:p>
                      <a:pPr algn="ctr"/>
                      <a:endParaRPr lang="en-US" dirty="0"/>
                    </a:p>
                  </a:txBody>
                  <a:tcPr/>
                </a:tc>
                <a:extLst>
                  <a:ext uri="{0D108BD9-81ED-4DB2-BD59-A6C34878D82A}">
                    <a16:rowId xmlns:a16="http://schemas.microsoft.com/office/drawing/2014/main" val="4192663627"/>
                  </a:ext>
                </a:extLst>
              </a:tr>
            </a:tbl>
          </a:graphicData>
        </a:graphic>
      </p:graphicFrame>
      <p:sp>
        <p:nvSpPr>
          <p:cNvPr id="4" name="Slide Number Placeholder 3"/>
          <p:cNvSpPr>
            <a:spLocks noGrp="1"/>
          </p:cNvSpPr>
          <p:nvPr>
            <p:ph type="sldNum" sz="quarter" idx="12"/>
          </p:nvPr>
        </p:nvSpPr>
        <p:spPr/>
        <p:txBody>
          <a:bodyPr/>
          <a:lstStyle/>
          <a:p>
            <a:fld id="{D5136B3D-41E5-4DA2-AEDE-40605DF71FB4}" type="slidenum">
              <a:rPr lang="en-US" smtClean="0"/>
              <a:t>11</a:t>
            </a:fld>
            <a:endParaRPr lang="en-US" dirty="0"/>
          </a:p>
        </p:txBody>
      </p:sp>
      <p:sp>
        <p:nvSpPr>
          <p:cNvPr id="6" name="TextBox 5"/>
          <p:cNvSpPr txBox="1"/>
          <p:nvPr/>
        </p:nvSpPr>
        <p:spPr>
          <a:xfrm>
            <a:off x="1699698" y="1717853"/>
            <a:ext cx="9762995" cy="1015663"/>
          </a:xfrm>
          <a:prstGeom prst="rect">
            <a:avLst/>
          </a:prstGeom>
          <a:noFill/>
        </p:spPr>
        <p:txBody>
          <a:bodyPr wrap="square" rtlCol="0">
            <a:spAutoFit/>
          </a:bodyPr>
          <a:lstStyle/>
          <a:p>
            <a:r>
              <a:rPr lang="en-US" sz="2000" b="1" dirty="0" smtClean="0"/>
              <a:t>Scope of Service</a:t>
            </a:r>
            <a:r>
              <a:rPr lang="en-US" sz="2000" dirty="0" smtClean="0"/>
              <a:t>:  Provide timely and professional fire and EMS response to fire and MES response to fire, explosion, EMS, HAZMAT,  and technical rescue emergencies occurring within the City of Ann Arbor to reduce damage to life and property in the city.</a:t>
            </a:r>
            <a:endParaRPr lang="en-US" sz="2000" dirty="0"/>
          </a:p>
        </p:txBody>
      </p:sp>
    </p:spTree>
    <p:extLst>
      <p:ext uri="{BB962C8B-B14F-4D97-AF65-F5344CB8AC3E}">
        <p14:creationId xmlns:p14="http://schemas.microsoft.com/office/powerpoint/2010/main" val="16360070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3030" y="365125"/>
            <a:ext cx="9970770" cy="1325563"/>
          </a:xfrm>
        </p:spPr>
        <p:txBody>
          <a:bodyPr>
            <a:normAutofit/>
          </a:bodyPr>
          <a:lstStyle/>
          <a:p>
            <a:r>
              <a:rPr lang="en-US" sz="4000" b="1" i="1" dirty="0" smtClean="0">
                <a:solidFill>
                  <a:schemeClr val="accent6">
                    <a:lumMod val="50000"/>
                  </a:schemeClr>
                </a:solidFill>
              </a:rPr>
              <a:t>AAFD Performance Measures – Emergency Management</a:t>
            </a:r>
            <a:endParaRPr lang="en-US" sz="4000" b="1" i="1" dirty="0">
              <a:solidFill>
                <a:schemeClr val="accent6">
                  <a:lumMod val="50000"/>
                </a:schemeClr>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83113609"/>
              </p:ext>
            </p:extLst>
          </p:nvPr>
        </p:nvGraphicFramePr>
        <p:xfrm>
          <a:off x="1383030" y="3096419"/>
          <a:ext cx="9970768" cy="3388360"/>
        </p:xfrm>
        <a:graphic>
          <a:graphicData uri="http://schemas.openxmlformats.org/drawingml/2006/table">
            <a:tbl>
              <a:tblPr firstRow="1" bandRow="1">
                <a:tableStyleId>{93296810-A885-4BE3-A3E7-6D5BEEA58F35}</a:tableStyleId>
              </a:tblPr>
              <a:tblGrid>
                <a:gridCol w="3740115">
                  <a:extLst>
                    <a:ext uri="{9D8B030D-6E8A-4147-A177-3AD203B41FA5}">
                      <a16:colId xmlns:a16="http://schemas.microsoft.com/office/drawing/2014/main" val="3582011169"/>
                    </a:ext>
                  </a:extLst>
                </a:gridCol>
                <a:gridCol w="3144033">
                  <a:extLst>
                    <a:ext uri="{9D8B030D-6E8A-4147-A177-3AD203B41FA5}">
                      <a16:colId xmlns:a16="http://schemas.microsoft.com/office/drawing/2014/main" val="1845834329"/>
                    </a:ext>
                  </a:extLst>
                </a:gridCol>
                <a:gridCol w="593928">
                  <a:extLst>
                    <a:ext uri="{9D8B030D-6E8A-4147-A177-3AD203B41FA5}">
                      <a16:colId xmlns:a16="http://schemas.microsoft.com/office/drawing/2014/main" val="1868522639"/>
                    </a:ext>
                  </a:extLst>
                </a:gridCol>
                <a:gridCol w="2492692">
                  <a:extLst>
                    <a:ext uri="{9D8B030D-6E8A-4147-A177-3AD203B41FA5}">
                      <a16:colId xmlns:a16="http://schemas.microsoft.com/office/drawing/2014/main" val="591644001"/>
                    </a:ext>
                  </a:extLst>
                </a:gridCol>
              </a:tblGrid>
              <a:tr h="370840">
                <a:tc>
                  <a:txBody>
                    <a:bodyPr/>
                    <a:lstStyle/>
                    <a:p>
                      <a:pPr algn="ctr"/>
                      <a:r>
                        <a:rPr lang="en-US" dirty="0" smtClean="0"/>
                        <a:t>MEASURE/ACTION</a:t>
                      </a:r>
                      <a:endParaRPr lang="en-US" dirty="0"/>
                    </a:p>
                  </a:txBody>
                  <a:tcPr anchor="ctr">
                    <a:solidFill>
                      <a:schemeClr val="accent6">
                        <a:lumMod val="50000"/>
                      </a:schemeClr>
                    </a:solidFill>
                  </a:tcPr>
                </a:tc>
                <a:tc>
                  <a:txBody>
                    <a:bodyPr/>
                    <a:lstStyle/>
                    <a:p>
                      <a:pPr algn="ctr"/>
                      <a:r>
                        <a:rPr lang="en-US" dirty="0" smtClean="0"/>
                        <a:t>GOAL</a:t>
                      </a:r>
                      <a:endParaRPr lang="en-US" dirty="0"/>
                    </a:p>
                  </a:txBody>
                  <a:tcPr anchor="ctr">
                    <a:solidFill>
                      <a:schemeClr val="accent6">
                        <a:lumMod val="50000"/>
                      </a:schemeClr>
                    </a:solidFill>
                  </a:tcPr>
                </a:tc>
                <a:tc gridSpan="2">
                  <a:txBody>
                    <a:bodyPr/>
                    <a:lstStyle/>
                    <a:p>
                      <a:pPr algn="ctr"/>
                      <a:r>
                        <a:rPr lang="en-US" dirty="0" smtClean="0"/>
                        <a:t>STATUS</a:t>
                      </a:r>
                      <a:endParaRPr lang="en-US" dirty="0"/>
                    </a:p>
                  </a:txBody>
                  <a:tcPr anchor="ctr">
                    <a:solidFill>
                      <a:schemeClr val="accent6">
                        <a:lumMod val="50000"/>
                      </a:schemeClr>
                    </a:solidFill>
                  </a:tcPr>
                </a:tc>
                <a:tc hMerge="1">
                  <a:txBody>
                    <a:bodyPr/>
                    <a:lstStyle/>
                    <a:p>
                      <a:endParaRPr lang="en-US" dirty="0"/>
                    </a:p>
                  </a:txBody>
                  <a:tcPr>
                    <a:solidFill>
                      <a:schemeClr val="accent6">
                        <a:lumMod val="50000"/>
                      </a:schemeClr>
                    </a:solidFill>
                  </a:tcPr>
                </a:tc>
                <a:extLst>
                  <a:ext uri="{0D108BD9-81ED-4DB2-BD59-A6C34878D82A}">
                    <a16:rowId xmlns:a16="http://schemas.microsoft.com/office/drawing/2014/main" val="3614767194"/>
                  </a:ext>
                </a:extLst>
              </a:tr>
              <a:tr h="370840">
                <a:tc>
                  <a:txBody>
                    <a:bodyPr/>
                    <a:lstStyle/>
                    <a:p>
                      <a:r>
                        <a:rPr lang="en-US" dirty="0" smtClean="0"/>
                        <a:t>Revise</a:t>
                      </a:r>
                      <a:r>
                        <a:rPr lang="en-US" baseline="0" dirty="0" smtClean="0"/>
                        <a:t> Chapter 15 (Emergency and Disaster Management) of the City Code to be consistent with State Statute requirements.</a:t>
                      </a:r>
                      <a:endParaRPr lang="en-US" dirty="0"/>
                    </a:p>
                  </a:txBody>
                  <a:tcPr/>
                </a:tc>
                <a:tc>
                  <a:txBody>
                    <a:bodyPr/>
                    <a:lstStyle/>
                    <a:p>
                      <a:r>
                        <a:rPr lang="en-US" dirty="0" smtClean="0"/>
                        <a:t>Submit and gain Council approval of revised Chapter 15.</a:t>
                      </a:r>
                      <a:endParaRPr lang="en-US" dirty="0"/>
                    </a:p>
                  </a:txBody>
                  <a:tcPr/>
                </a:tc>
                <a:tc>
                  <a:txBody>
                    <a:bodyPr/>
                    <a:lstStyle/>
                    <a:p>
                      <a:pPr algn="ctr"/>
                      <a:r>
                        <a:rPr lang="en-US" dirty="0" smtClean="0">
                          <a:solidFill>
                            <a:schemeClr val="accent6">
                              <a:lumMod val="75000"/>
                            </a:schemeClr>
                          </a:solidFill>
                          <a:latin typeface="Wingdings" panose="05000000000000000000" pitchFamily="2" charset="2"/>
                        </a:rPr>
                        <a:t>l</a:t>
                      </a:r>
                      <a:endParaRPr lang="en-US" dirty="0">
                        <a:solidFill>
                          <a:schemeClr val="accent6">
                            <a:lumMod val="75000"/>
                          </a:schemeClr>
                        </a:solidFill>
                        <a:latin typeface="Wingdings" panose="05000000000000000000" pitchFamily="2" charset="2"/>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Completed.</a:t>
                      </a:r>
                    </a:p>
                  </a:txBody>
                  <a:tcPr anchor="ctr"/>
                </a:tc>
                <a:extLst>
                  <a:ext uri="{0D108BD9-81ED-4DB2-BD59-A6C34878D82A}">
                    <a16:rowId xmlns:a16="http://schemas.microsoft.com/office/drawing/2014/main" val="1746589063"/>
                  </a:ext>
                </a:extLst>
              </a:tr>
              <a:tr h="370840">
                <a:tc>
                  <a:txBody>
                    <a:bodyPr/>
                    <a:lstStyle/>
                    <a:p>
                      <a:r>
                        <a:rPr lang="en-US" dirty="0" smtClean="0"/>
                        <a:t>Re-write and update emergency operations plan.</a:t>
                      </a:r>
                      <a:endParaRPr lang="en-US" dirty="0"/>
                    </a:p>
                  </a:txBody>
                  <a:tcPr/>
                </a:tc>
                <a:tc>
                  <a:txBody>
                    <a:bodyPr/>
                    <a:lstStyle/>
                    <a:p>
                      <a:r>
                        <a:rPr lang="en-US" dirty="0" smtClean="0"/>
                        <a:t>Complete by July 30, 2017.</a:t>
                      </a:r>
                      <a:endParaRPr lang="en-US" dirty="0"/>
                    </a:p>
                  </a:txBody>
                  <a:tcPr/>
                </a:tc>
                <a:tc>
                  <a:txBody>
                    <a:bodyPr/>
                    <a:lstStyle/>
                    <a:p>
                      <a:pPr algn="ctr"/>
                      <a:r>
                        <a:rPr lang="en-US" dirty="0" smtClean="0">
                          <a:solidFill>
                            <a:schemeClr val="accent6">
                              <a:lumMod val="75000"/>
                            </a:schemeClr>
                          </a:solidFill>
                          <a:latin typeface="Wingdings" panose="05000000000000000000" pitchFamily="2" charset="2"/>
                        </a:rPr>
                        <a:t>l</a:t>
                      </a:r>
                      <a:endParaRPr lang="en-US" dirty="0">
                        <a:solidFill>
                          <a:schemeClr val="accent6">
                            <a:lumMod val="75000"/>
                          </a:schemeClr>
                        </a:solidFill>
                        <a:latin typeface="Wingdings" panose="05000000000000000000" pitchFamily="2" charset="2"/>
                      </a:endParaRPr>
                    </a:p>
                  </a:txBody>
                  <a:tcPr anchor="ctr"/>
                </a:tc>
                <a:tc>
                  <a:txBody>
                    <a:bodyPr/>
                    <a:lstStyle/>
                    <a:p>
                      <a:pPr algn="l"/>
                      <a:r>
                        <a:rPr lang="en-US" dirty="0" smtClean="0"/>
                        <a:t>Completed.</a:t>
                      </a:r>
                      <a:endParaRPr lang="en-US" dirty="0"/>
                    </a:p>
                  </a:txBody>
                  <a:tcPr anchor="ctr"/>
                </a:tc>
                <a:extLst>
                  <a:ext uri="{0D108BD9-81ED-4DB2-BD59-A6C34878D82A}">
                    <a16:rowId xmlns:a16="http://schemas.microsoft.com/office/drawing/2014/main" val="2316703799"/>
                  </a:ext>
                </a:extLst>
              </a:tr>
              <a:tr h="370840">
                <a:tc>
                  <a:txBody>
                    <a:bodyPr/>
                    <a:lstStyle/>
                    <a:p>
                      <a:r>
                        <a:rPr lang="en-US" dirty="0" smtClean="0"/>
                        <a:t>Complete annual</a:t>
                      </a:r>
                      <a:r>
                        <a:rPr lang="en-US" baseline="0" dirty="0" smtClean="0"/>
                        <a:t> basic EOC &amp; Plan refresher training for senior City staff and elected officials including table top exercises.</a:t>
                      </a:r>
                      <a:endParaRPr lang="en-US" dirty="0"/>
                    </a:p>
                  </a:txBody>
                  <a:tcPr/>
                </a:tc>
                <a:tc>
                  <a:txBody>
                    <a:bodyPr/>
                    <a:lstStyle/>
                    <a:p>
                      <a:r>
                        <a:rPr lang="en-US" dirty="0" smtClean="0"/>
                        <a:t>Complete by November 1, 2017.</a:t>
                      </a:r>
                      <a:endParaRPr lang="en-US" dirty="0"/>
                    </a:p>
                  </a:txBody>
                  <a:tcPr/>
                </a:tc>
                <a:tc>
                  <a:txBody>
                    <a:bodyPr/>
                    <a:lstStyle/>
                    <a:p>
                      <a:pPr algn="ctr"/>
                      <a:r>
                        <a:rPr lang="en-US" dirty="0" smtClean="0">
                          <a:solidFill>
                            <a:schemeClr val="accent6">
                              <a:lumMod val="75000"/>
                            </a:schemeClr>
                          </a:solidFill>
                          <a:latin typeface="Wingdings" panose="05000000000000000000" pitchFamily="2" charset="2"/>
                        </a:rPr>
                        <a:t>l</a:t>
                      </a:r>
                      <a:endParaRPr lang="en-US" dirty="0">
                        <a:solidFill>
                          <a:schemeClr val="accent6">
                            <a:lumMod val="75000"/>
                          </a:schemeClr>
                        </a:solidFill>
                        <a:latin typeface="Wingdings" panose="05000000000000000000" pitchFamily="2" charset="2"/>
                      </a:endParaRPr>
                    </a:p>
                  </a:txBody>
                  <a:tcPr anchor="ctr"/>
                </a:tc>
                <a:tc>
                  <a:txBody>
                    <a:bodyPr/>
                    <a:lstStyle/>
                    <a:p>
                      <a:r>
                        <a:rPr lang="en-US" dirty="0" smtClean="0"/>
                        <a:t>Completed.</a:t>
                      </a:r>
                      <a:endParaRPr lang="en-US" dirty="0"/>
                    </a:p>
                  </a:txBody>
                  <a:tcPr anchor="ctr"/>
                </a:tc>
                <a:extLst>
                  <a:ext uri="{0D108BD9-81ED-4DB2-BD59-A6C34878D82A}">
                    <a16:rowId xmlns:a16="http://schemas.microsoft.com/office/drawing/2014/main" val="3660155180"/>
                  </a:ext>
                </a:extLst>
              </a:tr>
            </a:tbl>
          </a:graphicData>
        </a:graphic>
      </p:graphicFrame>
      <p:sp>
        <p:nvSpPr>
          <p:cNvPr id="4" name="Slide Number Placeholder 3"/>
          <p:cNvSpPr>
            <a:spLocks noGrp="1"/>
          </p:cNvSpPr>
          <p:nvPr>
            <p:ph type="sldNum" sz="quarter" idx="12"/>
          </p:nvPr>
        </p:nvSpPr>
        <p:spPr/>
        <p:txBody>
          <a:bodyPr/>
          <a:lstStyle/>
          <a:p>
            <a:fld id="{D5136B3D-41E5-4DA2-AEDE-40605DF71FB4}" type="slidenum">
              <a:rPr lang="en-US" smtClean="0"/>
              <a:t>12</a:t>
            </a:fld>
            <a:endParaRPr lang="en-US" dirty="0"/>
          </a:p>
        </p:txBody>
      </p:sp>
      <p:sp>
        <p:nvSpPr>
          <p:cNvPr id="6" name="TextBox 5"/>
          <p:cNvSpPr txBox="1"/>
          <p:nvPr/>
        </p:nvSpPr>
        <p:spPr>
          <a:xfrm>
            <a:off x="1486758" y="1860490"/>
            <a:ext cx="9762995" cy="1015663"/>
          </a:xfrm>
          <a:prstGeom prst="rect">
            <a:avLst/>
          </a:prstGeom>
          <a:noFill/>
        </p:spPr>
        <p:txBody>
          <a:bodyPr wrap="square" rtlCol="0">
            <a:spAutoFit/>
          </a:bodyPr>
          <a:lstStyle/>
          <a:p>
            <a:r>
              <a:rPr lang="en-US" sz="2000" b="1" dirty="0" smtClean="0"/>
              <a:t>Scope of Service</a:t>
            </a:r>
            <a:r>
              <a:rPr lang="en-US" sz="2000" dirty="0" smtClean="0"/>
              <a:t>:  Provide for the planning, mitigation, and coordination of response and recovery from natural and human made emergencies and disasters occurring in the City of Ann Arbor.</a:t>
            </a:r>
            <a:endParaRPr lang="en-US" sz="2000" dirty="0"/>
          </a:p>
        </p:txBody>
      </p:sp>
    </p:spTree>
    <p:extLst>
      <p:ext uri="{BB962C8B-B14F-4D97-AF65-F5344CB8AC3E}">
        <p14:creationId xmlns:p14="http://schemas.microsoft.com/office/powerpoint/2010/main" val="19969128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2712" y="365125"/>
            <a:ext cx="9971087" cy="1325563"/>
          </a:xfrm>
        </p:spPr>
        <p:txBody>
          <a:bodyPr>
            <a:normAutofit/>
          </a:bodyPr>
          <a:lstStyle/>
          <a:p>
            <a:r>
              <a:rPr lang="en-US" sz="4000" b="1" i="1" dirty="0" smtClean="0">
                <a:solidFill>
                  <a:schemeClr val="accent6">
                    <a:lumMod val="50000"/>
                  </a:schemeClr>
                </a:solidFill>
              </a:rPr>
              <a:t>AAFD Performance Measures – Fire Prevention</a:t>
            </a:r>
            <a:endParaRPr lang="en-US" sz="4000" b="1" i="1" dirty="0">
              <a:solidFill>
                <a:schemeClr val="accent6">
                  <a:lumMod val="50000"/>
                </a:schemeClr>
              </a:solidFill>
            </a:endParaRPr>
          </a:p>
        </p:txBody>
      </p:sp>
      <p:sp>
        <p:nvSpPr>
          <p:cNvPr id="4" name="Slide Number Placeholder 3"/>
          <p:cNvSpPr>
            <a:spLocks noGrp="1"/>
          </p:cNvSpPr>
          <p:nvPr>
            <p:ph type="sldNum" sz="quarter" idx="12"/>
          </p:nvPr>
        </p:nvSpPr>
        <p:spPr/>
        <p:txBody>
          <a:bodyPr/>
          <a:lstStyle/>
          <a:p>
            <a:fld id="{D5136B3D-41E5-4DA2-AEDE-40605DF71FB4}" type="slidenum">
              <a:rPr lang="en-US" smtClean="0"/>
              <a:t>13</a:t>
            </a:fld>
            <a:endParaRPr lang="en-US" dirty="0"/>
          </a:p>
        </p:txBody>
      </p:sp>
      <p:graphicFrame>
        <p:nvGraphicFramePr>
          <p:cNvPr id="7" name="Content Placeholder 4"/>
          <p:cNvGraphicFramePr>
            <a:graphicFrameLocks noGrp="1"/>
          </p:cNvGraphicFramePr>
          <p:nvPr>
            <p:ph idx="1"/>
            <p:extLst>
              <p:ext uri="{D42A27DB-BD31-4B8C-83A1-F6EECF244321}">
                <p14:modId xmlns:p14="http://schemas.microsoft.com/office/powerpoint/2010/main" val="1140961913"/>
              </p:ext>
            </p:extLst>
          </p:nvPr>
        </p:nvGraphicFramePr>
        <p:xfrm>
          <a:off x="1486758" y="2799656"/>
          <a:ext cx="6301423" cy="2479040"/>
        </p:xfrm>
        <a:graphic>
          <a:graphicData uri="http://schemas.openxmlformats.org/drawingml/2006/table">
            <a:tbl>
              <a:tblPr firstRow="1" bandRow="1">
                <a:tableStyleId>{93296810-A885-4BE3-A3E7-6D5BEEA58F35}</a:tableStyleId>
              </a:tblPr>
              <a:tblGrid>
                <a:gridCol w="2881818">
                  <a:extLst>
                    <a:ext uri="{9D8B030D-6E8A-4147-A177-3AD203B41FA5}">
                      <a16:colId xmlns:a16="http://schemas.microsoft.com/office/drawing/2014/main" val="1845834329"/>
                    </a:ext>
                  </a:extLst>
                </a:gridCol>
                <a:gridCol w="563671">
                  <a:extLst>
                    <a:ext uri="{9D8B030D-6E8A-4147-A177-3AD203B41FA5}">
                      <a16:colId xmlns:a16="http://schemas.microsoft.com/office/drawing/2014/main" val="1868522639"/>
                    </a:ext>
                  </a:extLst>
                </a:gridCol>
                <a:gridCol w="2855934">
                  <a:extLst>
                    <a:ext uri="{9D8B030D-6E8A-4147-A177-3AD203B41FA5}">
                      <a16:colId xmlns:a16="http://schemas.microsoft.com/office/drawing/2014/main" val="591644001"/>
                    </a:ext>
                  </a:extLst>
                </a:gridCol>
              </a:tblGrid>
              <a:tr h="370840">
                <a:tc>
                  <a:txBody>
                    <a:bodyPr/>
                    <a:lstStyle/>
                    <a:p>
                      <a:pPr algn="ctr"/>
                      <a:r>
                        <a:rPr lang="en-US" dirty="0" smtClean="0"/>
                        <a:t>GOAL</a:t>
                      </a:r>
                      <a:endParaRPr lang="en-US" dirty="0"/>
                    </a:p>
                  </a:txBody>
                  <a:tcPr anchor="ctr">
                    <a:solidFill>
                      <a:schemeClr val="accent6">
                        <a:lumMod val="50000"/>
                      </a:schemeClr>
                    </a:solidFill>
                  </a:tcPr>
                </a:tc>
                <a:tc gridSpan="2">
                  <a:txBody>
                    <a:bodyPr/>
                    <a:lstStyle/>
                    <a:p>
                      <a:pPr algn="ctr"/>
                      <a:r>
                        <a:rPr lang="en-US" dirty="0" smtClean="0"/>
                        <a:t>STATUS</a:t>
                      </a:r>
                      <a:endParaRPr lang="en-US" dirty="0"/>
                    </a:p>
                  </a:txBody>
                  <a:tcPr anchor="ctr">
                    <a:solidFill>
                      <a:schemeClr val="accent6">
                        <a:lumMod val="50000"/>
                      </a:schemeClr>
                    </a:solidFill>
                  </a:tcPr>
                </a:tc>
                <a:tc hMerge="1">
                  <a:txBody>
                    <a:bodyPr/>
                    <a:lstStyle/>
                    <a:p>
                      <a:endParaRPr lang="en-US" dirty="0"/>
                    </a:p>
                  </a:txBody>
                  <a:tcPr>
                    <a:solidFill>
                      <a:schemeClr val="accent6">
                        <a:lumMod val="50000"/>
                      </a:schemeClr>
                    </a:solidFill>
                  </a:tcPr>
                </a:tc>
                <a:extLst>
                  <a:ext uri="{0D108BD9-81ED-4DB2-BD59-A6C34878D82A}">
                    <a16:rowId xmlns:a16="http://schemas.microsoft.com/office/drawing/2014/main" val="3614767194"/>
                  </a:ext>
                </a:extLst>
              </a:tr>
              <a:tr h="370840">
                <a:tc>
                  <a:txBody>
                    <a:bodyPr/>
                    <a:lstStyle/>
                    <a:p>
                      <a:r>
                        <a:rPr lang="en-US" dirty="0" smtClean="0"/>
                        <a:t>Increase the number of fire inspections by 5% through the implementation of new technology and</a:t>
                      </a:r>
                      <a:r>
                        <a:rPr lang="en-US" baseline="0" dirty="0" smtClean="0"/>
                        <a:t> redistribution of assigned inspection districts</a:t>
                      </a:r>
                      <a:endParaRPr lang="en-US" dirty="0"/>
                    </a:p>
                  </a:txBody>
                  <a:tcPr/>
                </a:tc>
                <a:tc>
                  <a:txBody>
                    <a:bodyPr/>
                    <a:lstStyle/>
                    <a:p>
                      <a:pPr algn="ctr"/>
                      <a:r>
                        <a:rPr lang="en-US" dirty="0" smtClean="0">
                          <a:solidFill>
                            <a:srgbClr val="FF0000"/>
                          </a:solidFill>
                          <a:latin typeface="Wingdings" panose="05000000000000000000" pitchFamily="2" charset="2"/>
                        </a:rPr>
                        <a:t>l</a:t>
                      </a:r>
                      <a:endParaRPr lang="en-US" dirty="0">
                        <a:solidFill>
                          <a:srgbClr val="FF0000"/>
                        </a:solidFill>
                        <a:latin typeface="Wingdings" panose="05000000000000000000" pitchFamily="2" charset="2"/>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Increases in number and costs of inspections not meeting performance goals and not demonstrating positive trend.</a:t>
                      </a:r>
                      <a:endParaRPr lang="en-US" dirty="0" smtClean="0"/>
                    </a:p>
                  </a:txBody>
                  <a:tcPr anchor="ctr"/>
                </a:tc>
                <a:extLst>
                  <a:ext uri="{0D108BD9-81ED-4DB2-BD59-A6C34878D82A}">
                    <a16:rowId xmlns:a16="http://schemas.microsoft.com/office/drawing/2014/main" val="1746589063"/>
                  </a:ext>
                </a:extLst>
              </a:tr>
              <a:tr h="370840">
                <a:tc>
                  <a:txBody>
                    <a:bodyPr/>
                    <a:lstStyle/>
                    <a:p>
                      <a:r>
                        <a:rPr lang="en-US" dirty="0" smtClean="0"/>
                        <a:t>Reduce value of damages.</a:t>
                      </a:r>
                      <a:endParaRPr lang="en-US" dirty="0"/>
                    </a:p>
                  </a:txBody>
                  <a:tcPr/>
                </a:tc>
                <a:tc>
                  <a:txBody>
                    <a:bodyPr/>
                    <a:lstStyle/>
                    <a:p>
                      <a:pPr algn="ctr"/>
                      <a:r>
                        <a:rPr lang="en-US" dirty="0" smtClean="0">
                          <a:solidFill>
                            <a:schemeClr val="accent6">
                              <a:lumMod val="75000"/>
                            </a:schemeClr>
                          </a:solidFill>
                          <a:latin typeface="Wingdings" panose="05000000000000000000" pitchFamily="2" charset="2"/>
                        </a:rPr>
                        <a:t>l</a:t>
                      </a:r>
                      <a:endParaRPr lang="en-US" dirty="0">
                        <a:solidFill>
                          <a:schemeClr val="accent6">
                            <a:lumMod val="75000"/>
                          </a:schemeClr>
                        </a:solidFill>
                        <a:latin typeface="Wingdings" panose="05000000000000000000" pitchFamily="2" charset="2"/>
                      </a:endParaRPr>
                    </a:p>
                  </a:txBody>
                  <a:tcPr anchor="ctr"/>
                </a:tc>
                <a:tc>
                  <a:txBody>
                    <a:bodyPr/>
                    <a:lstStyle/>
                    <a:p>
                      <a:pPr algn="l"/>
                      <a:r>
                        <a:rPr lang="en-US" dirty="0" smtClean="0"/>
                        <a:t>Goal</a:t>
                      </a:r>
                      <a:r>
                        <a:rPr lang="en-US" baseline="0" dirty="0" smtClean="0"/>
                        <a:t> met – see chart</a:t>
                      </a:r>
                      <a:r>
                        <a:rPr lang="en-US" dirty="0" smtClean="0"/>
                        <a:t>.</a:t>
                      </a:r>
                      <a:endParaRPr lang="en-US" dirty="0"/>
                    </a:p>
                  </a:txBody>
                  <a:tcPr anchor="ctr"/>
                </a:tc>
                <a:extLst>
                  <a:ext uri="{0D108BD9-81ED-4DB2-BD59-A6C34878D82A}">
                    <a16:rowId xmlns:a16="http://schemas.microsoft.com/office/drawing/2014/main" val="2316703799"/>
                  </a:ext>
                </a:extLst>
              </a:tr>
            </a:tbl>
          </a:graphicData>
        </a:graphic>
      </p:graphicFrame>
      <p:pic>
        <p:nvPicPr>
          <p:cNvPr id="8" name="Content Placeholder 4"/>
          <p:cNvPicPr>
            <a:picLocks noChangeAspect="1"/>
          </p:cNvPicPr>
          <p:nvPr/>
        </p:nvPicPr>
        <p:blipFill>
          <a:blip r:embed="rId2"/>
          <a:stretch>
            <a:fillRect/>
          </a:stretch>
        </p:blipFill>
        <p:spPr>
          <a:xfrm>
            <a:off x="7918068" y="2568376"/>
            <a:ext cx="3899195" cy="2941601"/>
          </a:xfrm>
          <a:prstGeom prst="rect">
            <a:avLst/>
          </a:prstGeom>
        </p:spPr>
      </p:pic>
      <p:sp>
        <p:nvSpPr>
          <p:cNvPr id="9" name="TextBox 8"/>
          <p:cNvSpPr txBox="1"/>
          <p:nvPr/>
        </p:nvSpPr>
        <p:spPr>
          <a:xfrm>
            <a:off x="1486758" y="1860490"/>
            <a:ext cx="10099817" cy="707886"/>
          </a:xfrm>
          <a:prstGeom prst="rect">
            <a:avLst/>
          </a:prstGeom>
          <a:noFill/>
        </p:spPr>
        <p:txBody>
          <a:bodyPr wrap="square" rtlCol="0">
            <a:spAutoFit/>
          </a:bodyPr>
          <a:lstStyle/>
          <a:p>
            <a:r>
              <a:rPr lang="en-US" sz="2000" b="1" dirty="0" smtClean="0"/>
              <a:t>Scope of Service</a:t>
            </a:r>
            <a:r>
              <a:rPr lang="en-US" sz="2000" dirty="0" smtClean="0"/>
              <a:t>:  Prevent loss of life and property from the effects of unwanted fire and other emergencies within the City of Ann Arbor, reduce damage when such emergencies do occur.</a:t>
            </a:r>
            <a:endParaRPr lang="en-US" sz="2000" dirty="0"/>
          </a:p>
        </p:txBody>
      </p:sp>
      <p:sp>
        <p:nvSpPr>
          <p:cNvPr id="10" name="Rectangle 9"/>
          <p:cNvSpPr/>
          <p:nvPr/>
        </p:nvSpPr>
        <p:spPr>
          <a:xfrm>
            <a:off x="9571832" y="2906917"/>
            <a:ext cx="2375318" cy="101566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sng" strike="noStrike" kern="1200" cap="none" spc="0" normalizeH="0" baseline="0" noProof="0" dirty="0">
                <a:ln>
                  <a:noFill/>
                </a:ln>
                <a:solidFill>
                  <a:prstClr val="black"/>
                </a:solidFill>
                <a:effectLst/>
                <a:uLnTx/>
                <a:uFillTx/>
                <a:latin typeface="Calibri" panose="020F0502020204030204"/>
                <a:ea typeface="+mn-ea"/>
                <a:cs typeface="+mn-cs"/>
              </a:rPr>
              <a:t>Year 	Annual </a:t>
            </a:r>
            <a:r>
              <a:rPr kumimoji="0" lang="en-US" sz="1200" b="0" i="0" u="sng" strike="noStrike" kern="1200" cap="none" spc="0" normalizeH="0" baseline="0" noProof="0" dirty="0" smtClean="0">
                <a:ln>
                  <a:noFill/>
                </a:ln>
                <a:solidFill>
                  <a:prstClr val="black"/>
                </a:solidFill>
                <a:effectLst/>
                <a:uLnTx/>
                <a:uFillTx/>
                <a:latin typeface="Calibri" panose="020F0502020204030204"/>
                <a:ea typeface="+mn-ea"/>
                <a:cs typeface="+mn-cs"/>
              </a:rPr>
              <a:t>l </a:t>
            </a:r>
            <a:r>
              <a:rPr kumimoji="0" lang="en-US" sz="1200" b="0" i="0" u="sng" strike="noStrike" kern="1200" cap="none" spc="0" normalizeH="0" baseline="0" noProof="0" dirty="0">
                <a:ln>
                  <a:noFill/>
                </a:ln>
                <a:solidFill>
                  <a:prstClr val="black"/>
                </a:solidFill>
                <a:effectLst/>
                <a:uLnTx/>
                <a:uFillTx/>
                <a:latin typeface="Calibri" panose="020F0502020204030204"/>
                <a:ea typeface="+mn-ea"/>
                <a:cs typeface="+mn-cs"/>
              </a:rPr>
              <a:t>Fire Loss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2016	</a:t>
            </a:r>
            <a:r>
              <a:rPr kumimoji="0" lang="en-US" sz="1200" b="0" i="0" u="none" strike="noStrike" kern="1200" cap="none" spc="0" normalizeH="0" baseline="0" noProof="0" dirty="0">
                <a:ln>
                  <a:noFill/>
                </a:ln>
                <a:solidFill>
                  <a:srgbClr val="00B050"/>
                </a:solidFill>
                <a:effectLst/>
                <a:uLnTx/>
                <a:uFillTx/>
                <a:latin typeface="Calibri" panose="020F0502020204030204"/>
                <a:ea typeface="+mn-ea"/>
                <a:cs typeface="+mn-cs"/>
              </a:rPr>
              <a:t>$581,000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2015	$1,344,210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2014	$3,256,810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2013	$5,549,659</a:t>
            </a:r>
          </a:p>
        </p:txBody>
      </p:sp>
    </p:spTree>
    <p:extLst>
      <p:ext uri="{BB962C8B-B14F-4D97-AF65-F5344CB8AC3E}">
        <p14:creationId xmlns:p14="http://schemas.microsoft.com/office/powerpoint/2010/main" val="25939866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3030" y="365125"/>
            <a:ext cx="9970770" cy="1325563"/>
          </a:xfrm>
        </p:spPr>
        <p:txBody>
          <a:bodyPr>
            <a:normAutofit/>
          </a:bodyPr>
          <a:lstStyle/>
          <a:p>
            <a:r>
              <a:rPr lang="en-US" sz="4000" b="1" i="1" dirty="0" smtClean="0">
                <a:solidFill>
                  <a:schemeClr val="accent6">
                    <a:lumMod val="50000"/>
                  </a:schemeClr>
                </a:solidFill>
              </a:rPr>
              <a:t>Other Ongoing AAFD Actions</a:t>
            </a:r>
            <a:endParaRPr lang="en-US" sz="4000" b="1" i="1" dirty="0">
              <a:solidFill>
                <a:schemeClr val="accent6">
                  <a:lumMod val="50000"/>
                </a:schemeClr>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0121834"/>
              </p:ext>
            </p:extLst>
          </p:nvPr>
        </p:nvGraphicFramePr>
        <p:xfrm>
          <a:off x="1633232" y="2539683"/>
          <a:ext cx="9720568" cy="2123440"/>
        </p:xfrm>
        <a:graphic>
          <a:graphicData uri="http://schemas.openxmlformats.org/drawingml/2006/table">
            <a:tbl>
              <a:tblPr firstRow="1" bandRow="1">
                <a:tableStyleId>{93296810-A885-4BE3-A3E7-6D5BEEA58F35}</a:tableStyleId>
              </a:tblPr>
              <a:tblGrid>
                <a:gridCol w="4860284">
                  <a:extLst>
                    <a:ext uri="{9D8B030D-6E8A-4147-A177-3AD203B41FA5}">
                      <a16:colId xmlns:a16="http://schemas.microsoft.com/office/drawing/2014/main" val="4273586477"/>
                    </a:ext>
                  </a:extLst>
                </a:gridCol>
                <a:gridCol w="721476">
                  <a:extLst>
                    <a:ext uri="{9D8B030D-6E8A-4147-A177-3AD203B41FA5}">
                      <a16:colId xmlns:a16="http://schemas.microsoft.com/office/drawing/2014/main" val="189884637"/>
                    </a:ext>
                  </a:extLst>
                </a:gridCol>
                <a:gridCol w="4138808">
                  <a:extLst>
                    <a:ext uri="{9D8B030D-6E8A-4147-A177-3AD203B41FA5}">
                      <a16:colId xmlns:a16="http://schemas.microsoft.com/office/drawing/2014/main" val="2258331092"/>
                    </a:ext>
                  </a:extLst>
                </a:gridCol>
              </a:tblGrid>
              <a:tr h="370840">
                <a:tc>
                  <a:txBody>
                    <a:bodyPr/>
                    <a:lstStyle/>
                    <a:p>
                      <a:pPr algn="ctr"/>
                      <a:r>
                        <a:rPr lang="en-US" dirty="0" smtClean="0"/>
                        <a:t>COMPONENT</a:t>
                      </a:r>
                      <a:endParaRPr lang="en-US" dirty="0"/>
                    </a:p>
                  </a:txBody>
                  <a:tcPr>
                    <a:solidFill>
                      <a:schemeClr val="accent6">
                        <a:lumMod val="50000"/>
                      </a:schemeClr>
                    </a:solidFill>
                  </a:tcPr>
                </a:tc>
                <a:tc gridSpan="2">
                  <a:txBody>
                    <a:bodyPr/>
                    <a:lstStyle/>
                    <a:p>
                      <a:pPr algn="ctr"/>
                      <a:r>
                        <a:rPr lang="en-US" dirty="0" smtClean="0"/>
                        <a:t>STATUS</a:t>
                      </a:r>
                      <a:endParaRPr lang="en-US" dirty="0"/>
                    </a:p>
                  </a:txBody>
                  <a:tcPr>
                    <a:solidFill>
                      <a:schemeClr val="accent6">
                        <a:lumMod val="50000"/>
                      </a:schemeClr>
                    </a:solidFill>
                  </a:tcPr>
                </a:tc>
                <a:tc hMerge="1">
                  <a:txBody>
                    <a:bodyPr/>
                    <a:lstStyle/>
                    <a:p>
                      <a:endParaRPr lang="en-US" dirty="0"/>
                    </a:p>
                  </a:txBody>
                  <a:tcPr>
                    <a:solidFill>
                      <a:schemeClr val="accent6">
                        <a:lumMod val="50000"/>
                      </a:schemeClr>
                    </a:solidFill>
                  </a:tcPr>
                </a:tc>
                <a:extLst>
                  <a:ext uri="{0D108BD9-81ED-4DB2-BD59-A6C34878D82A}">
                    <a16:rowId xmlns:a16="http://schemas.microsoft.com/office/drawing/2014/main" val="1731784488"/>
                  </a:ext>
                </a:extLst>
              </a:tr>
              <a:tr h="370840">
                <a:tc>
                  <a:txBody>
                    <a:bodyPr/>
                    <a:lstStyle/>
                    <a:p>
                      <a:r>
                        <a:rPr lang="en-US" dirty="0" smtClean="0"/>
                        <a:t>Fire Station Master Plan</a:t>
                      </a:r>
                      <a:endParaRPr lang="en-US" dirty="0"/>
                    </a:p>
                  </a:txBody>
                  <a:tcPr/>
                </a:tc>
                <a:tc>
                  <a:txBody>
                    <a:bodyPr/>
                    <a:lstStyle/>
                    <a:p>
                      <a:pPr algn="ctr"/>
                      <a:r>
                        <a:rPr lang="en-US" dirty="0" smtClean="0">
                          <a:solidFill>
                            <a:schemeClr val="accent4">
                              <a:lumMod val="75000"/>
                            </a:schemeClr>
                          </a:solidFill>
                          <a:latin typeface="Wingdings" panose="05000000000000000000" pitchFamily="2" charset="2"/>
                        </a:rPr>
                        <a:t>l</a:t>
                      </a:r>
                      <a:endParaRPr lang="en-US" dirty="0">
                        <a:solidFill>
                          <a:schemeClr val="accent4">
                            <a:lumMod val="75000"/>
                          </a:schemeClr>
                        </a:solidFill>
                        <a:latin typeface="Wingdings" panose="05000000000000000000" pitchFamily="2" charset="2"/>
                      </a:endParaRPr>
                    </a:p>
                  </a:txBody>
                  <a:tcPr anchor="ctr"/>
                </a:tc>
                <a:tc>
                  <a:txBody>
                    <a:bodyPr/>
                    <a:lstStyle/>
                    <a:p>
                      <a:r>
                        <a:rPr lang="en-US" dirty="0" smtClean="0"/>
                        <a:t>Fire station plan in development.</a:t>
                      </a:r>
                      <a:endParaRPr lang="en-US" dirty="0"/>
                    </a:p>
                  </a:txBody>
                  <a:tcPr anchor="ctr"/>
                </a:tc>
                <a:extLst>
                  <a:ext uri="{0D108BD9-81ED-4DB2-BD59-A6C34878D82A}">
                    <a16:rowId xmlns:a16="http://schemas.microsoft.com/office/drawing/2014/main" val="324843953"/>
                  </a:ext>
                </a:extLst>
              </a:tr>
              <a:tr h="370840">
                <a:tc>
                  <a:txBody>
                    <a:bodyPr/>
                    <a:lstStyle/>
                    <a:p>
                      <a:r>
                        <a:rPr lang="en-US" dirty="0" smtClean="0"/>
                        <a:t>Gain Department Accreditation</a:t>
                      </a:r>
                      <a:endParaRPr lang="en-US" dirty="0"/>
                    </a:p>
                  </a:txBody>
                  <a:tcPr/>
                </a:tc>
                <a:tc>
                  <a:txBody>
                    <a:bodyPr/>
                    <a:lstStyle/>
                    <a:p>
                      <a:pPr algn="ctr"/>
                      <a:r>
                        <a:rPr lang="en-US" dirty="0" smtClean="0">
                          <a:solidFill>
                            <a:srgbClr val="FF0000"/>
                          </a:solidFill>
                          <a:latin typeface="Wingdings" panose="05000000000000000000" pitchFamily="2" charset="2"/>
                        </a:rPr>
                        <a:t>l</a:t>
                      </a:r>
                      <a:endParaRPr lang="en-US" dirty="0">
                        <a:solidFill>
                          <a:srgbClr val="FF0000"/>
                        </a:solidFill>
                        <a:latin typeface="Wingdings" panose="05000000000000000000" pitchFamily="2" charset="2"/>
                      </a:endParaRPr>
                    </a:p>
                  </a:txBody>
                  <a:tcPr anchor="ctr"/>
                </a:tc>
                <a:tc>
                  <a:txBody>
                    <a:bodyPr/>
                    <a:lstStyle/>
                    <a:p>
                      <a:r>
                        <a:rPr lang="en-US" dirty="0" smtClean="0"/>
                        <a:t>Accreditation behind schedule.</a:t>
                      </a:r>
                      <a:endParaRPr lang="en-US" dirty="0"/>
                    </a:p>
                  </a:txBody>
                  <a:tcPr anchor="ctr"/>
                </a:tc>
                <a:extLst>
                  <a:ext uri="{0D108BD9-81ED-4DB2-BD59-A6C34878D82A}">
                    <a16:rowId xmlns:a16="http://schemas.microsoft.com/office/drawing/2014/main" val="19415983"/>
                  </a:ext>
                </a:extLst>
              </a:tr>
              <a:tr h="370840">
                <a:tc>
                  <a:txBody>
                    <a:bodyPr/>
                    <a:lstStyle/>
                    <a:p>
                      <a:r>
                        <a:rPr lang="en-US" dirty="0" smtClean="0"/>
                        <a:t>Increase diversity in recruiting</a:t>
                      </a:r>
                      <a:endParaRPr lang="en-US" dirty="0"/>
                    </a:p>
                  </a:txBody>
                  <a:tcPr/>
                </a:tc>
                <a:tc>
                  <a:txBody>
                    <a:bodyPr/>
                    <a:lstStyle/>
                    <a:p>
                      <a:pPr algn="ctr"/>
                      <a:r>
                        <a:rPr lang="en-US" dirty="0" smtClean="0">
                          <a:solidFill>
                            <a:schemeClr val="accent4">
                              <a:lumMod val="75000"/>
                            </a:schemeClr>
                          </a:solidFill>
                          <a:latin typeface="Wingdings" panose="05000000000000000000" pitchFamily="2" charset="2"/>
                        </a:rPr>
                        <a:t>l</a:t>
                      </a:r>
                      <a:endParaRPr lang="en-US" dirty="0">
                        <a:solidFill>
                          <a:schemeClr val="accent4">
                            <a:lumMod val="75000"/>
                          </a:schemeClr>
                        </a:solidFill>
                        <a:latin typeface="Wingdings" panose="05000000000000000000" pitchFamily="2" charset="2"/>
                      </a:endParaRPr>
                    </a:p>
                  </a:txBody>
                  <a:tcPr anchor="ctr"/>
                </a:tc>
                <a:tc>
                  <a:txBody>
                    <a:bodyPr/>
                    <a:lstStyle/>
                    <a:p>
                      <a:r>
                        <a:rPr lang="en-US" dirty="0" smtClean="0"/>
                        <a:t>Work in progress.</a:t>
                      </a:r>
                      <a:endParaRPr lang="en-US" dirty="0"/>
                    </a:p>
                  </a:txBody>
                  <a:tcPr anchor="ctr"/>
                </a:tc>
                <a:extLst>
                  <a:ext uri="{0D108BD9-81ED-4DB2-BD59-A6C34878D82A}">
                    <a16:rowId xmlns:a16="http://schemas.microsoft.com/office/drawing/2014/main" val="1643737003"/>
                  </a:ext>
                </a:extLst>
              </a:tr>
              <a:tr h="370840">
                <a:tc>
                  <a:txBody>
                    <a:bodyPr/>
                    <a:lstStyle/>
                    <a:p>
                      <a:r>
                        <a:rPr lang="en-US" dirty="0" smtClean="0"/>
                        <a:t>Paramedic first responder training for engine/ladder</a:t>
                      </a:r>
                      <a:r>
                        <a:rPr lang="en-US" baseline="0" dirty="0" smtClean="0"/>
                        <a:t> companies by July 1, 2019</a:t>
                      </a:r>
                      <a:endParaRPr lang="en-US" dirty="0"/>
                    </a:p>
                  </a:txBody>
                  <a:tcPr/>
                </a:tc>
                <a:tc>
                  <a:txBody>
                    <a:bodyPr/>
                    <a:lstStyle/>
                    <a:p>
                      <a:pPr algn="ctr"/>
                      <a:r>
                        <a:rPr lang="en-US" dirty="0" smtClean="0">
                          <a:solidFill>
                            <a:schemeClr val="accent4">
                              <a:lumMod val="75000"/>
                            </a:schemeClr>
                          </a:solidFill>
                          <a:latin typeface="Wingdings" panose="05000000000000000000" pitchFamily="2" charset="2"/>
                        </a:rPr>
                        <a:t>l</a:t>
                      </a:r>
                      <a:endParaRPr lang="en-US" dirty="0">
                        <a:solidFill>
                          <a:schemeClr val="accent4">
                            <a:lumMod val="75000"/>
                          </a:schemeClr>
                        </a:solidFill>
                        <a:latin typeface="Wingdings" panose="05000000000000000000" pitchFamily="2" charset="2"/>
                      </a:endParaRPr>
                    </a:p>
                  </a:txBody>
                  <a:tcPr anchor="ctr"/>
                </a:tc>
                <a:tc>
                  <a:txBody>
                    <a:bodyPr/>
                    <a:lstStyle/>
                    <a:p>
                      <a:r>
                        <a:rPr lang="en-US" dirty="0" smtClean="0"/>
                        <a:t>Work</a:t>
                      </a:r>
                      <a:r>
                        <a:rPr lang="en-US" baseline="0" dirty="0" smtClean="0"/>
                        <a:t> in progress.</a:t>
                      </a:r>
                      <a:endParaRPr lang="en-US" dirty="0"/>
                    </a:p>
                  </a:txBody>
                  <a:tcPr anchor="ctr"/>
                </a:tc>
                <a:extLst>
                  <a:ext uri="{0D108BD9-81ED-4DB2-BD59-A6C34878D82A}">
                    <a16:rowId xmlns:a16="http://schemas.microsoft.com/office/drawing/2014/main" val="169835371"/>
                  </a:ext>
                </a:extLst>
              </a:tr>
            </a:tbl>
          </a:graphicData>
        </a:graphic>
      </p:graphicFrame>
      <p:sp>
        <p:nvSpPr>
          <p:cNvPr id="4" name="Slide Number Placeholder 3"/>
          <p:cNvSpPr>
            <a:spLocks noGrp="1"/>
          </p:cNvSpPr>
          <p:nvPr>
            <p:ph type="sldNum" sz="quarter" idx="12"/>
          </p:nvPr>
        </p:nvSpPr>
        <p:spPr/>
        <p:txBody>
          <a:bodyPr/>
          <a:lstStyle/>
          <a:p>
            <a:fld id="{D5136B3D-41E5-4DA2-AEDE-40605DF71FB4}" type="slidenum">
              <a:rPr lang="en-US" smtClean="0"/>
              <a:t>14</a:t>
            </a:fld>
            <a:endParaRPr lang="en-US" dirty="0"/>
          </a:p>
        </p:txBody>
      </p:sp>
      <p:sp>
        <p:nvSpPr>
          <p:cNvPr id="6" name="TextBox 5"/>
          <p:cNvSpPr txBox="1"/>
          <p:nvPr/>
        </p:nvSpPr>
        <p:spPr>
          <a:xfrm>
            <a:off x="1486758" y="1860490"/>
            <a:ext cx="9762995" cy="400110"/>
          </a:xfrm>
          <a:prstGeom prst="rect">
            <a:avLst/>
          </a:prstGeom>
          <a:noFill/>
        </p:spPr>
        <p:txBody>
          <a:bodyPr wrap="square" rtlCol="0">
            <a:spAutoFit/>
          </a:bodyPr>
          <a:lstStyle/>
          <a:p>
            <a:r>
              <a:rPr lang="en-US" sz="2000" b="1" dirty="0" smtClean="0"/>
              <a:t>Scope of Service</a:t>
            </a:r>
            <a:r>
              <a:rPr lang="en-US" sz="2000" dirty="0" smtClean="0"/>
              <a:t>:  Implement high priority components of Fire Strategic Plan.</a:t>
            </a:r>
            <a:endParaRPr lang="en-US" sz="2000" dirty="0"/>
          </a:p>
        </p:txBody>
      </p:sp>
    </p:spTree>
    <p:extLst>
      <p:ext uri="{BB962C8B-B14F-4D97-AF65-F5344CB8AC3E}">
        <p14:creationId xmlns:p14="http://schemas.microsoft.com/office/powerpoint/2010/main" val="25970030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0180" y="365125"/>
            <a:ext cx="10063619" cy="1325563"/>
          </a:xfrm>
        </p:spPr>
        <p:txBody>
          <a:bodyPr/>
          <a:lstStyle/>
          <a:p>
            <a:r>
              <a:rPr lang="en-US" i="1" dirty="0" smtClean="0">
                <a:solidFill>
                  <a:schemeClr val="accent6">
                    <a:lumMod val="50000"/>
                  </a:schemeClr>
                </a:solidFill>
              </a:rPr>
              <a:t>Fire Station Locations</a:t>
            </a:r>
            <a:endParaRPr lang="en-US" i="1" dirty="0">
              <a:solidFill>
                <a:schemeClr val="accent6">
                  <a:lumMod val="50000"/>
                </a:schemeClr>
              </a:solidFill>
            </a:endParaRPr>
          </a:p>
        </p:txBody>
      </p:sp>
      <p:sp>
        <p:nvSpPr>
          <p:cNvPr id="4" name="Slide Number Placeholder 3"/>
          <p:cNvSpPr>
            <a:spLocks noGrp="1"/>
          </p:cNvSpPr>
          <p:nvPr>
            <p:ph type="sldNum" sz="quarter" idx="12"/>
          </p:nvPr>
        </p:nvSpPr>
        <p:spPr/>
        <p:txBody>
          <a:bodyPr/>
          <a:lstStyle/>
          <a:p>
            <a:fld id="{D5136B3D-41E5-4DA2-AEDE-40605DF71FB4}" type="slidenum">
              <a:rPr lang="en-US" smtClean="0"/>
              <a:t>15</a:t>
            </a:fld>
            <a:endParaRPr lang="en-US" dirty="0"/>
          </a:p>
        </p:txBody>
      </p:sp>
      <p:pic>
        <p:nvPicPr>
          <p:cNvPr id="5"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407078" y="1458996"/>
            <a:ext cx="6137755" cy="472438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914853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5336" y="365125"/>
            <a:ext cx="10333974" cy="1325563"/>
          </a:xfrm>
        </p:spPr>
        <p:txBody>
          <a:bodyPr/>
          <a:lstStyle/>
          <a:p>
            <a:r>
              <a:rPr lang="en-US" i="1" dirty="0" smtClean="0">
                <a:solidFill>
                  <a:schemeClr val="accent6">
                    <a:lumMod val="50000"/>
                  </a:schemeClr>
                </a:solidFill>
              </a:rPr>
              <a:t>Fire Station Locations vs. Population Density</a:t>
            </a:r>
            <a:endParaRPr lang="en-US" i="1" dirty="0">
              <a:solidFill>
                <a:schemeClr val="accent6">
                  <a:lumMod val="50000"/>
                </a:schemeClr>
              </a:solidFill>
            </a:endParaRPr>
          </a:p>
        </p:txBody>
      </p:sp>
      <p:sp>
        <p:nvSpPr>
          <p:cNvPr id="4" name="Slide Number Placeholder 3"/>
          <p:cNvSpPr>
            <a:spLocks noGrp="1"/>
          </p:cNvSpPr>
          <p:nvPr>
            <p:ph type="sldNum" sz="quarter" idx="12"/>
          </p:nvPr>
        </p:nvSpPr>
        <p:spPr/>
        <p:txBody>
          <a:bodyPr/>
          <a:lstStyle/>
          <a:p>
            <a:fld id="{D5136B3D-41E5-4DA2-AEDE-40605DF71FB4}" type="slidenum">
              <a:rPr lang="en-US" smtClean="0"/>
              <a:t>16</a:t>
            </a:fld>
            <a:endParaRPr lang="en-US" dirty="0"/>
          </a:p>
        </p:txBody>
      </p:sp>
      <p:pic>
        <p:nvPicPr>
          <p:cNvPr id="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93095" y="1441805"/>
            <a:ext cx="6951946" cy="480528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13223" y="1441805"/>
            <a:ext cx="1731818" cy="124690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390076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2390" y="365125"/>
            <a:ext cx="10071410" cy="1325563"/>
          </a:xfrm>
        </p:spPr>
        <p:txBody>
          <a:bodyPr>
            <a:normAutofit/>
          </a:bodyPr>
          <a:lstStyle/>
          <a:p>
            <a:r>
              <a:rPr lang="en-US" sz="4000" b="1" i="1" dirty="0" smtClean="0">
                <a:solidFill>
                  <a:schemeClr val="accent6">
                    <a:lumMod val="50000"/>
                  </a:schemeClr>
                </a:solidFill>
              </a:rPr>
              <a:t>Fire Station Locations vs. Fire Calls</a:t>
            </a:r>
            <a:endParaRPr lang="en-US" sz="4000" b="1" i="1" dirty="0">
              <a:solidFill>
                <a:schemeClr val="accent6">
                  <a:lumMod val="50000"/>
                </a:schemeClr>
              </a:solidFill>
            </a:endParaRPr>
          </a:p>
        </p:txBody>
      </p:sp>
      <p:sp>
        <p:nvSpPr>
          <p:cNvPr id="4" name="Slide Number Placeholder 3"/>
          <p:cNvSpPr>
            <a:spLocks noGrp="1"/>
          </p:cNvSpPr>
          <p:nvPr>
            <p:ph type="sldNum" sz="quarter" idx="12"/>
          </p:nvPr>
        </p:nvSpPr>
        <p:spPr/>
        <p:txBody>
          <a:bodyPr/>
          <a:lstStyle/>
          <a:p>
            <a:fld id="{D5136B3D-41E5-4DA2-AEDE-40605DF71FB4}" type="slidenum">
              <a:rPr lang="en-US" smtClean="0"/>
              <a:t>17</a:t>
            </a:fld>
            <a:endParaRPr lang="en-US" dirty="0"/>
          </a:p>
        </p:txBody>
      </p:sp>
      <p:pic>
        <p:nvPicPr>
          <p:cNvPr id="5" name="Picture 4"/>
          <p:cNvPicPr/>
          <p:nvPr/>
        </p:nvPicPr>
        <p:blipFill>
          <a:blip r:embed="rId2"/>
          <a:stretch>
            <a:fillRect/>
          </a:stretch>
        </p:blipFill>
        <p:spPr>
          <a:xfrm>
            <a:off x="3166945" y="1973765"/>
            <a:ext cx="6745187" cy="4287597"/>
          </a:xfrm>
          <a:prstGeom prst="rect">
            <a:avLst/>
          </a:prstGeom>
        </p:spPr>
      </p:pic>
    </p:spTree>
    <p:extLst>
      <p:ext uri="{BB962C8B-B14F-4D97-AF65-F5344CB8AC3E}">
        <p14:creationId xmlns:p14="http://schemas.microsoft.com/office/powerpoint/2010/main" val="27079410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0448" y="365125"/>
            <a:ext cx="9993351" cy="1325563"/>
          </a:xfrm>
        </p:spPr>
        <p:txBody>
          <a:bodyPr>
            <a:normAutofit/>
          </a:bodyPr>
          <a:lstStyle/>
          <a:p>
            <a:r>
              <a:rPr lang="en-US" sz="4000" b="1" i="1" dirty="0" smtClean="0">
                <a:solidFill>
                  <a:schemeClr val="accent6">
                    <a:lumMod val="50000"/>
                  </a:schemeClr>
                </a:solidFill>
              </a:rPr>
              <a:t>Fire Station Locations vs. Medical Calls</a:t>
            </a:r>
            <a:endParaRPr lang="en-US" sz="4000" b="1" i="1" dirty="0">
              <a:solidFill>
                <a:schemeClr val="accent6">
                  <a:lumMod val="50000"/>
                </a:schemeClr>
              </a:solidFill>
            </a:endParaRPr>
          </a:p>
        </p:txBody>
      </p:sp>
      <p:sp>
        <p:nvSpPr>
          <p:cNvPr id="4" name="Slide Number Placeholder 3"/>
          <p:cNvSpPr>
            <a:spLocks noGrp="1"/>
          </p:cNvSpPr>
          <p:nvPr>
            <p:ph type="sldNum" sz="quarter" idx="12"/>
          </p:nvPr>
        </p:nvSpPr>
        <p:spPr/>
        <p:txBody>
          <a:bodyPr/>
          <a:lstStyle/>
          <a:p>
            <a:fld id="{D5136B3D-41E5-4DA2-AEDE-40605DF71FB4}" type="slidenum">
              <a:rPr lang="en-US" smtClean="0"/>
              <a:t>18</a:t>
            </a:fld>
            <a:endParaRPr lang="en-US" dirty="0"/>
          </a:p>
        </p:txBody>
      </p:sp>
      <p:pic>
        <p:nvPicPr>
          <p:cNvPr id="5" name="Picture 4"/>
          <p:cNvPicPr/>
          <p:nvPr/>
        </p:nvPicPr>
        <p:blipFill>
          <a:blip r:embed="rId2"/>
          <a:stretch>
            <a:fillRect/>
          </a:stretch>
        </p:blipFill>
        <p:spPr>
          <a:xfrm>
            <a:off x="3033132" y="1932142"/>
            <a:ext cx="6330957" cy="4154170"/>
          </a:xfrm>
          <a:prstGeom prst="rect">
            <a:avLst/>
          </a:prstGeom>
        </p:spPr>
      </p:pic>
    </p:spTree>
    <p:extLst>
      <p:ext uri="{BB962C8B-B14F-4D97-AF65-F5344CB8AC3E}">
        <p14:creationId xmlns:p14="http://schemas.microsoft.com/office/powerpoint/2010/main" val="22145876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3030" y="365125"/>
            <a:ext cx="9970770" cy="1325563"/>
          </a:xfrm>
        </p:spPr>
        <p:txBody>
          <a:bodyPr>
            <a:normAutofit/>
          </a:bodyPr>
          <a:lstStyle/>
          <a:p>
            <a:r>
              <a:rPr lang="en-US" sz="4000" b="1" i="1" dirty="0" smtClean="0">
                <a:solidFill>
                  <a:schemeClr val="accent6">
                    <a:lumMod val="50000"/>
                  </a:schemeClr>
                </a:solidFill>
              </a:rPr>
              <a:t>Components of AAFD Vision Implementation</a:t>
            </a:r>
            <a:endParaRPr lang="en-US" sz="4000" b="1" i="1" dirty="0">
              <a:solidFill>
                <a:schemeClr val="accent6">
                  <a:lumMod val="50000"/>
                </a:schemeClr>
              </a:solidFill>
            </a:endParaRPr>
          </a:p>
        </p:txBody>
      </p:sp>
      <p:sp>
        <p:nvSpPr>
          <p:cNvPr id="3" name="Content Placeholder 2"/>
          <p:cNvSpPr>
            <a:spLocks noGrp="1"/>
          </p:cNvSpPr>
          <p:nvPr>
            <p:ph idx="1"/>
          </p:nvPr>
        </p:nvSpPr>
        <p:spPr/>
        <p:txBody>
          <a:bodyPr>
            <a:normAutofit fontScale="92500" lnSpcReduction="10000"/>
          </a:bodyPr>
          <a:lstStyle/>
          <a:p>
            <a:r>
              <a:rPr lang="en-US" dirty="0" smtClean="0"/>
              <a:t>Improvement needed in mapping emergencies to core services.</a:t>
            </a:r>
          </a:p>
          <a:p>
            <a:r>
              <a:rPr lang="en-US" dirty="0" smtClean="0"/>
              <a:t>Improvements needed in response times.  Dependent upon:</a:t>
            </a:r>
          </a:p>
          <a:p>
            <a:pPr lvl="1">
              <a:buFont typeface="Courier New" panose="02070309020205020404" pitchFamily="49" charset="0"/>
              <a:buChar char="o"/>
            </a:pPr>
            <a:r>
              <a:rPr lang="en-US" dirty="0" smtClean="0"/>
              <a:t>Reliable and reproducible measurement of turnout and travel times.</a:t>
            </a:r>
          </a:p>
          <a:p>
            <a:pPr lvl="1">
              <a:buFont typeface="Courier New" panose="02070309020205020404" pitchFamily="49" charset="0"/>
              <a:buChar char="o"/>
            </a:pPr>
            <a:r>
              <a:rPr lang="en-US" dirty="0" smtClean="0"/>
              <a:t>Improved mapping of time of day and location of calls.</a:t>
            </a:r>
          </a:p>
          <a:p>
            <a:pPr lvl="1">
              <a:buFont typeface="Courier New" panose="02070309020205020404" pitchFamily="49" charset="0"/>
              <a:buChar char="o"/>
            </a:pPr>
            <a:r>
              <a:rPr lang="en-US" dirty="0" smtClean="0"/>
              <a:t>Crew training.</a:t>
            </a:r>
          </a:p>
          <a:p>
            <a:pPr lvl="1">
              <a:buFont typeface="Courier New" panose="02070309020205020404" pitchFamily="49" charset="0"/>
              <a:buChar char="o"/>
            </a:pPr>
            <a:r>
              <a:rPr lang="en-US" dirty="0" smtClean="0"/>
              <a:t>Staffing model.</a:t>
            </a:r>
          </a:p>
          <a:p>
            <a:pPr lvl="1">
              <a:buFont typeface="Courier New" panose="02070309020205020404" pitchFamily="49" charset="0"/>
              <a:buChar char="o"/>
            </a:pPr>
            <a:r>
              <a:rPr lang="en-US" dirty="0" smtClean="0"/>
              <a:t>Station locations.</a:t>
            </a:r>
          </a:p>
          <a:p>
            <a:r>
              <a:rPr lang="en-US" dirty="0" smtClean="0"/>
              <a:t>Significant and measurable progress needed on components of strategic plan.</a:t>
            </a:r>
          </a:p>
          <a:p>
            <a:r>
              <a:rPr lang="en-US" dirty="0" smtClean="0"/>
              <a:t>Implement cost of service capture and benchmarking.</a:t>
            </a:r>
          </a:p>
          <a:p>
            <a:pPr lvl="1">
              <a:buFont typeface="Courier New" panose="02070309020205020404" pitchFamily="49" charset="0"/>
              <a:buChar char="o"/>
            </a:pPr>
            <a:r>
              <a:rPr lang="en-US" dirty="0" smtClean="0"/>
              <a:t>Changes needed to Public Acts 207 (Fire Inspection) and 312 (Compulsory Arbitration of Labor Disputes in Police and Fire Departments).</a:t>
            </a:r>
          </a:p>
          <a:p>
            <a:pPr marL="0" indent="0">
              <a:buNone/>
            </a:pPr>
            <a:endParaRPr lang="en-US" dirty="0" smtClean="0"/>
          </a:p>
          <a:p>
            <a:pPr lvl="1">
              <a:buFont typeface="Courier New" panose="02070309020205020404" pitchFamily="49" charset="0"/>
              <a:buChar char="o"/>
            </a:pPr>
            <a:endParaRPr lang="en-US" dirty="0"/>
          </a:p>
        </p:txBody>
      </p:sp>
      <p:sp>
        <p:nvSpPr>
          <p:cNvPr id="4" name="Slide Number Placeholder 3"/>
          <p:cNvSpPr>
            <a:spLocks noGrp="1"/>
          </p:cNvSpPr>
          <p:nvPr>
            <p:ph type="sldNum" sz="quarter" idx="12"/>
          </p:nvPr>
        </p:nvSpPr>
        <p:spPr/>
        <p:txBody>
          <a:bodyPr/>
          <a:lstStyle/>
          <a:p>
            <a:fld id="{D5136B3D-41E5-4DA2-AEDE-40605DF71FB4}" type="slidenum">
              <a:rPr lang="en-US" smtClean="0"/>
              <a:t>19</a:t>
            </a:fld>
            <a:endParaRPr lang="en-US" dirty="0"/>
          </a:p>
        </p:txBody>
      </p:sp>
    </p:spTree>
    <p:extLst>
      <p:ext uri="{BB962C8B-B14F-4D97-AF65-F5344CB8AC3E}">
        <p14:creationId xmlns:p14="http://schemas.microsoft.com/office/powerpoint/2010/main" val="37342711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236986"/>
            <a:ext cx="10088880" cy="2387600"/>
          </a:xfrm>
        </p:spPr>
        <p:txBody>
          <a:bodyPr>
            <a:normAutofit/>
          </a:bodyPr>
          <a:lstStyle/>
          <a:p>
            <a:r>
              <a:rPr lang="en-US" sz="4000" i="1" dirty="0" smtClean="0"/>
              <a:t>What is your vision for our Fire Department?</a:t>
            </a:r>
            <a:endParaRPr lang="en-US" sz="3200" i="1" dirty="0"/>
          </a:p>
        </p:txBody>
      </p:sp>
    </p:spTree>
    <p:extLst>
      <p:ext uri="{BB962C8B-B14F-4D97-AF65-F5344CB8AC3E}">
        <p14:creationId xmlns:p14="http://schemas.microsoft.com/office/powerpoint/2010/main" val="261137785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236986"/>
            <a:ext cx="10088880" cy="2387600"/>
          </a:xfrm>
        </p:spPr>
        <p:txBody>
          <a:bodyPr>
            <a:normAutofit/>
          </a:bodyPr>
          <a:lstStyle/>
          <a:p>
            <a:r>
              <a:rPr lang="en-US" sz="4000" i="1" dirty="0" smtClean="0"/>
              <a:t>Police Department Update</a:t>
            </a:r>
            <a:endParaRPr lang="en-US" sz="3200" i="1" dirty="0"/>
          </a:p>
        </p:txBody>
      </p:sp>
    </p:spTree>
    <p:extLst>
      <p:ext uri="{BB962C8B-B14F-4D97-AF65-F5344CB8AC3E}">
        <p14:creationId xmlns:p14="http://schemas.microsoft.com/office/powerpoint/2010/main" val="343725909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5136B3D-41E5-4DA2-AEDE-40605DF71FB4}" type="slidenum">
              <a:rPr lang="en-US" smtClean="0"/>
              <a:t>22</a:t>
            </a:fld>
            <a:endParaRPr lang="en-US" dirty="0"/>
          </a:p>
        </p:txBody>
      </p:sp>
      <p:sp>
        <p:nvSpPr>
          <p:cNvPr id="5" name="Title 1"/>
          <p:cNvSpPr>
            <a:spLocks noGrp="1"/>
          </p:cNvSpPr>
          <p:nvPr>
            <p:ph type="title"/>
          </p:nvPr>
        </p:nvSpPr>
        <p:spPr>
          <a:xfrm>
            <a:off x="1211580" y="365125"/>
            <a:ext cx="10750776" cy="964911"/>
          </a:xfrm>
        </p:spPr>
        <p:txBody>
          <a:bodyPr>
            <a:noAutofit/>
          </a:bodyPr>
          <a:lstStyle/>
          <a:p>
            <a:r>
              <a:rPr lang="en-US" sz="4000" b="1" i="1" dirty="0" smtClean="0">
                <a:solidFill>
                  <a:schemeClr val="accent6">
                    <a:lumMod val="50000"/>
                  </a:schemeClr>
                </a:solidFill>
              </a:rPr>
              <a:t>HRC 2015 Report vs. Hillard Heintze (HH) Assessment</a:t>
            </a:r>
            <a:endParaRPr lang="en-US" sz="4000" b="1" dirty="0"/>
          </a:p>
        </p:txBody>
      </p:sp>
      <p:sp>
        <p:nvSpPr>
          <p:cNvPr id="6" name="TextBox 5"/>
          <p:cNvSpPr txBox="1"/>
          <p:nvPr/>
        </p:nvSpPr>
        <p:spPr>
          <a:xfrm>
            <a:off x="1293541" y="1460810"/>
            <a:ext cx="10281425" cy="369332"/>
          </a:xfrm>
          <a:prstGeom prst="rect">
            <a:avLst/>
          </a:prstGeom>
          <a:noFill/>
        </p:spPr>
        <p:txBody>
          <a:bodyPr wrap="square" rtlCol="0">
            <a:spAutoFit/>
          </a:bodyPr>
          <a:lstStyle/>
          <a:p>
            <a:r>
              <a:rPr lang="en-US" dirty="0" smtClean="0"/>
              <a:t>HRC					HH</a:t>
            </a:r>
            <a:endParaRPr lang="en-US" dirty="0"/>
          </a:p>
        </p:txBody>
      </p:sp>
      <p:sp>
        <p:nvSpPr>
          <p:cNvPr id="7" name="TextBox 6"/>
          <p:cNvSpPr txBox="1"/>
          <p:nvPr/>
        </p:nvSpPr>
        <p:spPr>
          <a:xfrm>
            <a:off x="1293542" y="1830142"/>
            <a:ext cx="4348976" cy="923330"/>
          </a:xfrm>
          <a:prstGeom prst="rect">
            <a:avLst/>
          </a:prstGeom>
          <a:noFill/>
        </p:spPr>
        <p:txBody>
          <a:bodyPr wrap="square" rtlCol="0">
            <a:spAutoFit/>
          </a:bodyPr>
          <a:lstStyle/>
          <a:p>
            <a:r>
              <a:rPr lang="en-US" dirty="0"/>
              <a:t>Engage the services of a police auditor-consultant on a temporary basis. </a:t>
            </a:r>
            <a:r>
              <a:rPr lang="en-US" dirty="0" smtClean="0"/>
              <a:t>				</a:t>
            </a:r>
            <a:endParaRPr lang="en-US" dirty="0"/>
          </a:p>
        </p:txBody>
      </p:sp>
      <p:sp>
        <p:nvSpPr>
          <p:cNvPr id="8" name="Content Placeholder 2"/>
          <p:cNvSpPr>
            <a:spLocks noGrp="1"/>
          </p:cNvSpPr>
          <p:nvPr>
            <p:ph idx="1"/>
          </p:nvPr>
        </p:nvSpPr>
        <p:spPr>
          <a:xfrm>
            <a:off x="5880056" y="1830142"/>
            <a:ext cx="6082300" cy="4351338"/>
          </a:xfrm>
        </p:spPr>
        <p:txBody>
          <a:bodyPr>
            <a:normAutofit/>
          </a:bodyPr>
          <a:lstStyle/>
          <a:p>
            <a:pPr marL="0" indent="0">
              <a:buNone/>
            </a:pPr>
            <a:r>
              <a:rPr lang="en-US" sz="1800" dirty="0" smtClean="0"/>
              <a:t>The scope of work for the review was developed in full partnership with a diverse group of stakeholder representatives.</a:t>
            </a:r>
          </a:p>
          <a:p>
            <a:pPr marL="0" indent="0">
              <a:buNone/>
            </a:pPr>
            <a:r>
              <a:rPr lang="en-US" sz="1800" dirty="0" smtClean="0"/>
              <a:t>Firms invited to participate included the firms identified in the HRC report.</a:t>
            </a:r>
          </a:p>
          <a:p>
            <a:pPr marL="0" indent="0">
              <a:buNone/>
            </a:pPr>
            <a:r>
              <a:rPr lang="en-US" sz="1800" dirty="0" smtClean="0"/>
              <a:t>The stakeholder group served as voting members in the review of the proposals, identification of the “short list” of respondents, and selection of the accepted proposal.</a:t>
            </a:r>
          </a:p>
          <a:p>
            <a:pPr marL="0" indent="0">
              <a:buNone/>
            </a:pPr>
            <a:r>
              <a:rPr lang="en-US" sz="1800" dirty="0" smtClean="0"/>
              <a:t>Hillard Heintze was the unanimous choice of the selection team.</a:t>
            </a:r>
          </a:p>
          <a:p>
            <a:pPr marL="0" indent="0">
              <a:buNone/>
            </a:pPr>
            <a:r>
              <a:rPr lang="en-US" sz="1800" dirty="0" smtClean="0"/>
              <a:t>Numerous opportunities were provided to gather community input.</a:t>
            </a:r>
          </a:p>
          <a:p>
            <a:pPr marL="0" indent="0">
              <a:buNone/>
            </a:pPr>
            <a:r>
              <a:rPr lang="en-US" sz="1800" dirty="0" smtClean="0"/>
              <a:t>Hillard Heintze’s final report met the requirements of its contract. </a:t>
            </a:r>
          </a:p>
          <a:p>
            <a:pPr marL="0" indent="0">
              <a:buNone/>
            </a:pPr>
            <a:endParaRPr lang="en-US" sz="1800" dirty="0"/>
          </a:p>
        </p:txBody>
      </p:sp>
    </p:spTree>
    <p:extLst>
      <p:ext uri="{BB962C8B-B14F-4D97-AF65-F5344CB8AC3E}">
        <p14:creationId xmlns:p14="http://schemas.microsoft.com/office/powerpoint/2010/main" val="817311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fade">
                                      <p:cBhvr>
                                        <p:cTn id="17" dur="500"/>
                                        <p:tgtEl>
                                          <p:spTgt spid="8">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xEl>
                                              <p:pRg st="1" end="1"/>
                                            </p:txEl>
                                          </p:spTgt>
                                        </p:tgtEl>
                                        <p:attrNameLst>
                                          <p:attrName>style.visibility</p:attrName>
                                        </p:attrNameLst>
                                      </p:cBhvr>
                                      <p:to>
                                        <p:strVal val="visible"/>
                                      </p:to>
                                    </p:set>
                                    <p:animEffect transition="in" filter="fade">
                                      <p:cBhvr>
                                        <p:cTn id="22" dur="500"/>
                                        <p:tgtEl>
                                          <p:spTgt spid="8">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xEl>
                                              <p:pRg st="2" end="2"/>
                                            </p:txEl>
                                          </p:spTgt>
                                        </p:tgtEl>
                                        <p:attrNameLst>
                                          <p:attrName>style.visibility</p:attrName>
                                        </p:attrNameLst>
                                      </p:cBhvr>
                                      <p:to>
                                        <p:strVal val="visible"/>
                                      </p:to>
                                    </p:set>
                                    <p:animEffect transition="in" filter="fade">
                                      <p:cBhvr>
                                        <p:cTn id="27" dur="500"/>
                                        <p:tgtEl>
                                          <p:spTgt spid="8">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xEl>
                                              <p:pRg st="3" end="3"/>
                                            </p:txEl>
                                          </p:spTgt>
                                        </p:tgtEl>
                                        <p:attrNameLst>
                                          <p:attrName>style.visibility</p:attrName>
                                        </p:attrNameLst>
                                      </p:cBhvr>
                                      <p:to>
                                        <p:strVal val="visible"/>
                                      </p:to>
                                    </p:set>
                                    <p:animEffect transition="in" filter="fade">
                                      <p:cBhvr>
                                        <p:cTn id="32" dur="500"/>
                                        <p:tgtEl>
                                          <p:spTgt spid="8">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
                                            <p:txEl>
                                              <p:pRg st="4" end="4"/>
                                            </p:txEl>
                                          </p:spTgt>
                                        </p:tgtEl>
                                        <p:attrNameLst>
                                          <p:attrName>style.visibility</p:attrName>
                                        </p:attrNameLst>
                                      </p:cBhvr>
                                      <p:to>
                                        <p:strVal val="visible"/>
                                      </p:to>
                                    </p:set>
                                    <p:animEffect transition="in" filter="fade">
                                      <p:cBhvr>
                                        <p:cTn id="37" dur="500"/>
                                        <p:tgtEl>
                                          <p:spTgt spid="8">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8">
                                            <p:txEl>
                                              <p:pRg st="5" end="5"/>
                                            </p:txEl>
                                          </p:spTgt>
                                        </p:tgtEl>
                                        <p:attrNameLst>
                                          <p:attrName>style.visibility</p:attrName>
                                        </p:attrNameLst>
                                      </p:cBhvr>
                                      <p:to>
                                        <p:strVal val="visible"/>
                                      </p:to>
                                    </p:set>
                                    <p:animEffect transition="in" filter="fade">
                                      <p:cBhvr>
                                        <p:cTn id="42"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5136B3D-41E5-4DA2-AEDE-40605DF71FB4}" type="slidenum">
              <a:rPr lang="en-US" smtClean="0"/>
              <a:t>23</a:t>
            </a:fld>
            <a:endParaRPr lang="en-US" dirty="0"/>
          </a:p>
        </p:txBody>
      </p:sp>
      <p:sp>
        <p:nvSpPr>
          <p:cNvPr id="5" name="Title 1"/>
          <p:cNvSpPr>
            <a:spLocks noGrp="1"/>
          </p:cNvSpPr>
          <p:nvPr>
            <p:ph type="title"/>
          </p:nvPr>
        </p:nvSpPr>
        <p:spPr>
          <a:xfrm>
            <a:off x="1211580" y="365125"/>
            <a:ext cx="10763302" cy="964911"/>
          </a:xfrm>
        </p:spPr>
        <p:txBody>
          <a:bodyPr>
            <a:noAutofit/>
          </a:bodyPr>
          <a:lstStyle/>
          <a:p>
            <a:r>
              <a:rPr lang="en-US" sz="4000" b="1" i="1" dirty="0" smtClean="0">
                <a:solidFill>
                  <a:schemeClr val="accent6">
                    <a:lumMod val="50000"/>
                  </a:schemeClr>
                </a:solidFill>
              </a:rPr>
              <a:t>HRC 2015 Report vs. Hillard Heintze (HH) Assessment</a:t>
            </a:r>
            <a:endParaRPr lang="en-US" sz="4000" b="1" dirty="0"/>
          </a:p>
        </p:txBody>
      </p:sp>
      <p:sp>
        <p:nvSpPr>
          <p:cNvPr id="3" name="TextBox 2"/>
          <p:cNvSpPr txBox="1"/>
          <p:nvPr/>
        </p:nvSpPr>
        <p:spPr>
          <a:xfrm>
            <a:off x="1293541" y="1460810"/>
            <a:ext cx="10281425" cy="369332"/>
          </a:xfrm>
          <a:prstGeom prst="rect">
            <a:avLst/>
          </a:prstGeom>
          <a:noFill/>
        </p:spPr>
        <p:txBody>
          <a:bodyPr wrap="square" rtlCol="0">
            <a:spAutoFit/>
          </a:bodyPr>
          <a:lstStyle/>
          <a:p>
            <a:r>
              <a:rPr lang="en-US" dirty="0" smtClean="0"/>
              <a:t>HRC					HH</a:t>
            </a:r>
            <a:endParaRPr lang="en-US" dirty="0"/>
          </a:p>
        </p:txBody>
      </p:sp>
      <p:sp>
        <p:nvSpPr>
          <p:cNvPr id="6" name="TextBox 5"/>
          <p:cNvSpPr txBox="1"/>
          <p:nvPr/>
        </p:nvSpPr>
        <p:spPr>
          <a:xfrm>
            <a:off x="1211581" y="1960916"/>
            <a:ext cx="4348976" cy="923330"/>
          </a:xfrm>
          <a:prstGeom prst="rect">
            <a:avLst/>
          </a:prstGeom>
          <a:noFill/>
        </p:spPr>
        <p:txBody>
          <a:bodyPr wrap="square" rtlCol="0">
            <a:spAutoFit/>
          </a:bodyPr>
          <a:lstStyle/>
          <a:p>
            <a:r>
              <a:rPr lang="en-US" dirty="0"/>
              <a:t>Create an independent, all volunteer civilian police review board. </a:t>
            </a:r>
          </a:p>
          <a:p>
            <a:r>
              <a:rPr lang="en-US" dirty="0" smtClean="0"/>
              <a:t>				</a:t>
            </a:r>
            <a:endParaRPr lang="en-US" dirty="0"/>
          </a:p>
        </p:txBody>
      </p:sp>
      <p:sp>
        <p:nvSpPr>
          <p:cNvPr id="7" name="TextBox 6"/>
          <p:cNvSpPr txBox="1"/>
          <p:nvPr/>
        </p:nvSpPr>
        <p:spPr>
          <a:xfrm>
            <a:off x="5768711" y="1960916"/>
            <a:ext cx="5612782" cy="646331"/>
          </a:xfrm>
          <a:prstGeom prst="rect">
            <a:avLst/>
          </a:prstGeom>
          <a:noFill/>
        </p:spPr>
        <p:txBody>
          <a:bodyPr wrap="square" rtlCol="0">
            <a:spAutoFit/>
          </a:bodyPr>
          <a:lstStyle/>
          <a:p>
            <a:r>
              <a:rPr lang="en-US" dirty="0"/>
              <a:t>01 – Civilian Review – Co-Produced Policing Committee (7)</a:t>
            </a:r>
          </a:p>
          <a:p>
            <a:r>
              <a:rPr lang="en-US" dirty="0" smtClean="0"/>
              <a:t>			</a:t>
            </a:r>
            <a:endParaRPr lang="en-US" dirty="0"/>
          </a:p>
        </p:txBody>
      </p:sp>
      <p:sp>
        <p:nvSpPr>
          <p:cNvPr id="8" name="TextBox 7"/>
          <p:cNvSpPr txBox="1"/>
          <p:nvPr/>
        </p:nvSpPr>
        <p:spPr>
          <a:xfrm>
            <a:off x="1211580" y="2703297"/>
            <a:ext cx="4348977" cy="646331"/>
          </a:xfrm>
          <a:prstGeom prst="rect">
            <a:avLst/>
          </a:prstGeom>
          <a:noFill/>
        </p:spPr>
        <p:txBody>
          <a:bodyPr wrap="square" rtlCol="0">
            <a:spAutoFit/>
          </a:bodyPr>
          <a:lstStyle/>
          <a:p>
            <a:r>
              <a:rPr lang="en-US" dirty="0"/>
              <a:t>Implement use of alternative </a:t>
            </a:r>
            <a:r>
              <a:rPr lang="en-US" dirty="0" smtClean="0"/>
              <a:t>dispute </a:t>
            </a:r>
            <a:r>
              <a:rPr lang="en-US" dirty="0"/>
              <a:t>resolution methods. </a:t>
            </a:r>
          </a:p>
        </p:txBody>
      </p:sp>
      <p:sp>
        <p:nvSpPr>
          <p:cNvPr id="9" name="TextBox 8"/>
          <p:cNvSpPr txBox="1"/>
          <p:nvPr/>
        </p:nvSpPr>
        <p:spPr>
          <a:xfrm>
            <a:off x="5768711" y="2703297"/>
            <a:ext cx="4348977" cy="369332"/>
          </a:xfrm>
          <a:prstGeom prst="rect">
            <a:avLst/>
          </a:prstGeom>
          <a:noFill/>
        </p:spPr>
        <p:txBody>
          <a:bodyPr wrap="square" rtlCol="0">
            <a:spAutoFit/>
          </a:bodyPr>
          <a:lstStyle/>
          <a:p>
            <a:r>
              <a:rPr lang="en-US" dirty="0"/>
              <a:t>03 – Citizen Complaints and Discipline (9)</a:t>
            </a:r>
          </a:p>
        </p:txBody>
      </p:sp>
      <p:sp>
        <p:nvSpPr>
          <p:cNvPr id="10" name="TextBox 9"/>
          <p:cNvSpPr txBox="1"/>
          <p:nvPr/>
        </p:nvSpPr>
        <p:spPr>
          <a:xfrm>
            <a:off x="1211580" y="3421137"/>
            <a:ext cx="4348977" cy="1200329"/>
          </a:xfrm>
          <a:prstGeom prst="rect">
            <a:avLst/>
          </a:prstGeom>
          <a:noFill/>
        </p:spPr>
        <p:txBody>
          <a:bodyPr wrap="square" rtlCol="0">
            <a:spAutoFit/>
          </a:bodyPr>
          <a:lstStyle/>
          <a:p>
            <a:r>
              <a:rPr lang="en-US" dirty="0"/>
              <a:t>Consider implementing several other changes to the AAPD’s approach.   Implement use of crisis intervention teams and community policing and engagement.</a:t>
            </a:r>
          </a:p>
        </p:txBody>
      </p:sp>
      <p:sp>
        <p:nvSpPr>
          <p:cNvPr id="11" name="TextBox 10"/>
          <p:cNvSpPr txBox="1"/>
          <p:nvPr/>
        </p:nvSpPr>
        <p:spPr>
          <a:xfrm>
            <a:off x="5768711" y="3355711"/>
            <a:ext cx="5229141" cy="1200329"/>
          </a:xfrm>
          <a:prstGeom prst="rect">
            <a:avLst/>
          </a:prstGeom>
          <a:noFill/>
        </p:spPr>
        <p:txBody>
          <a:bodyPr wrap="square" rtlCol="0">
            <a:spAutoFit/>
          </a:bodyPr>
          <a:lstStyle/>
          <a:p>
            <a:pPr lvl="0">
              <a:defRPr/>
            </a:pPr>
            <a:r>
              <a:rPr lang="en-US" dirty="0"/>
              <a:t>02 – Community Engagement (9)</a:t>
            </a:r>
          </a:p>
          <a:p>
            <a:pPr lvl="0">
              <a:defRPr/>
            </a:pPr>
            <a:r>
              <a:rPr lang="en-US" dirty="0"/>
              <a:t>04 – CALEA Implementation and Policy Review (3)</a:t>
            </a:r>
          </a:p>
          <a:p>
            <a:pPr lvl="0">
              <a:defRPr/>
            </a:pPr>
            <a:r>
              <a:rPr lang="en-US" dirty="0"/>
              <a:t>05 – Personnel Management Practices (7)</a:t>
            </a:r>
          </a:p>
          <a:p>
            <a:pPr lvl="0">
              <a:defRPr/>
            </a:pPr>
            <a:r>
              <a:rPr lang="en-US" dirty="0"/>
              <a:t>06 – Training</a:t>
            </a:r>
            <a:r>
              <a:rPr lang="en-US" dirty="0">
                <a:sym typeface="Wingdings" panose="05000000000000000000" pitchFamily="2" charset="2"/>
              </a:rPr>
              <a:t> (5)</a:t>
            </a:r>
            <a:endParaRPr lang="en-US" dirty="0"/>
          </a:p>
        </p:txBody>
      </p:sp>
    </p:spTree>
    <p:extLst>
      <p:ext uri="{BB962C8B-B14F-4D97-AF65-F5344CB8AC3E}">
        <p14:creationId xmlns:p14="http://schemas.microsoft.com/office/powerpoint/2010/main" val="1396366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p:bldP spid="8" grpId="0"/>
      <p:bldP spid="9" grpId="0"/>
      <p:bldP spid="10" grpId="0"/>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3030" y="365125"/>
            <a:ext cx="9970770" cy="1325563"/>
          </a:xfrm>
        </p:spPr>
        <p:txBody>
          <a:bodyPr>
            <a:normAutofit/>
          </a:bodyPr>
          <a:lstStyle/>
          <a:p>
            <a:r>
              <a:rPr lang="en-US" sz="4000" b="1" i="1" dirty="0" smtClean="0">
                <a:solidFill>
                  <a:schemeClr val="accent6">
                    <a:lumMod val="50000"/>
                  </a:schemeClr>
                </a:solidFill>
              </a:rPr>
              <a:t>AAPD Core Services</a:t>
            </a:r>
            <a:endParaRPr lang="en-US" sz="4000" b="1" i="1" dirty="0">
              <a:solidFill>
                <a:schemeClr val="accent6">
                  <a:lumMod val="50000"/>
                </a:schemeClr>
              </a:solidFill>
            </a:endParaRPr>
          </a:p>
        </p:txBody>
      </p:sp>
      <p:sp>
        <p:nvSpPr>
          <p:cNvPr id="3" name="Content Placeholder 2"/>
          <p:cNvSpPr>
            <a:spLocks noGrp="1"/>
          </p:cNvSpPr>
          <p:nvPr>
            <p:ph idx="1"/>
          </p:nvPr>
        </p:nvSpPr>
        <p:spPr/>
        <p:txBody>
          <a:bodyPr/>
          <a:lstStyle/>
          <a:p>
            <a:r>
              <a:rPr lang="en-US" dirty="0" smtClean="0"/>
              <a:t>Patrol</a:t>
            </a:r>
          </a:p>
          <a:p>
            <a:r>
              <a:rPr lang="en-US" dirty="0" smtClean="0"/>
              <a:t>Criminal Investigation</a:t>
            </a:r>
          </a:p>
          <a:p>
            <a:r>
              <a:rPr lang="en-US" dirty="0" smtClean="0"/>
              <a:t>Traffic Safety</a:t>
            </a:r>
          </a:p>
          <a:p>
            <a:r>
              <a:rPr lang="en-US" dirty="0" smtClean="0"/>
              <a:t>Parking Enforcement </a:t>
            </a:r>
          </a:p>
          <a:p>
            <a:r>
              <a:rPr lang="en-US" dirty="0" smtClean="0"/>
              <a:t>Community Engagement</a:t>
            </a:r>
          </a:p>
          <a:p>
            <a:endParaRPr lang="en-US" dirty="0"/>
          </a:p>
        </p:txBody>
      </p:sp>
      <p:sp>
        <p:nvSpPr>
          <p:cNvPr id="4" name="Slide Number Placeholder 3"/>
          <p:cNvSpPr>
            <a:spLocks noGrp="1"/>
          </p:cNvSpPr>
          <p:nvPr>
            <p:ph type="sldNum" sz="quarter" idx="12"/>
          </p:nvPr>
        </p:nvSpPr>
        <p:spPr/>
        <p:txBody>
          <a:bodyPr/>
          <a:lstStyle/>
          <a:p>
            <a:fld id="{D5136B3D-41E5-4DA2-AEDE-40605DF71FB4}" type="slidenum">
              <a:rPr lang="en-US" smtClean="0"/>
              <a:t>24</a:t>
            </a:fld>
            <a:endParaRPr lang="en-US" dirty="0"/>
          </a:p>
        </p:txBody>
      </p:sp>
    </p:spTree>
    <p:extLst>
      <p:ext uri="{BB962C8B-B14F-4D97-AF65-F5344CB8AC3E}">
        <p14:creationId xmlns:p14="http://schemas.microsoft.com/office/powerpoint/2010/main" val="243502451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3030" y="365125"/>
            <a:ext cx="9970770" cy="1325563"/>
          </a:xfrm>
        </p:spPr>
        <p:txBody>
          <a:bodyPr>
            <a:normAutofit/>
          </a:bodyPr>
          <a:lstStyle/>
          <a:p>
            <a:r>
              <a:rPr lang="en-US" sz="4000" b="1" i="1" dirty="0" smtClean="0">
                <a:solidFill>
                  <a:schemeClr val="accent6">
                    <a:lumMod val="50000"/>
                  </a:schemeClr>
                </a:solidFill>
              </a:rPr>
              <a:t>AAPD Performance Measures – Patrol</a:t>
            </a:r>
            <a:endParaRPr lang="en-US" sz="4000" b="1" i="1" dirty="0">
              <a:solidFill>
                <a:schemeClr val="accent6">
                  <a:lumMod val="50000"/>
                </a:schemeClr>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705862426"/>
              </p:ext>
            </p:extLst>
          </p:nvPr>
        </p:nvGraphicFramePr>
        <p:xfrm>
          <a:off x="1383030" y="3071367"/>
          <a:ext cx="10278702" cy="2565400"/>
        </p:xfrm>
        <a:graphic>
          <a:graphicData uri="http://schemas.openxmlformats.org/drawingml/2006/table">
            <a:tbl>
              <a:tblPr firstRow="1" bandRow="1">
                <a:tableStyleId>{93296810-A885-4BE3-A3E7-6D5BEEA58F35}</a:tableStyleId>
              </a:tblPr>
              <a:tblGrid>
                <a:gridCol w="3740115">
                  <a:extLst>
                    <a:ext uri="{9D8B030D-6E8A-4147-A177-3AD203B41FA5}">
                      <a16:colId xmlns:a16="http://schemas.microsoft.com/office/drawing/2014/main" val="3582011169"/>
                    </a:ext>
                  </a:extLst>
                </a:gridCol>
                <a:gridCol w="3144033">
                  <a:extLst>
                    <a:ext uri="{9D8B030D-6E8A-4147-A177-3AD203B41FA5}">
                      <a16:colId xmlns:a16="http://schemas.microsoft.com/office/drawing/2014/main" val="1845834329"/>
                    </a:ext>
                  </a:extLst>
                </a:gridCol>
                <a:gridCol w="593928">
                  <a:extLst>
                    <a:ext uri="{9D8B030D-6E8A-4147-A177-3AD203B41FA5}">
                      <a16:colId xmlns:a16="http://schemas.microsoft.com/office/drawing/2014/main" val="1868522639"/>
                    </a:ext>
                  </a:extLst>
                </a:gridCol>
                <a:gridCol w="2800626">
                  <a:extLst>
                    <a:ext uri="{9D8B030D-6E8A-4147-A177-3AD203B41FA5}">
                      <a16:colId xmlns:a16="http://schemas.microsoft.com/office/drawing/2014/main" val="591644001"/>
                    </a:ext>
                  </a:extLst>
                </a:gridCol>
              </a:tblGrid>
              <a:tr h="370840">
                <a:tc>
                  <a:txBody>
                    <a:bodyPr/>
                    <a:lstStyle/>
                    <a:p>
                      <a:pPr algn="ctr"/>
                      <a:r>
                        <a:rPr lang="en-US" dirty="0" smtClean="0"/>
                        <a:t>GOAL</a:t>
                      </a:r>
                      <a:endParaRPr lang="en-US" dirty="0"/>
                    </a:p>
                  </a:txBody>
                  <a:tcPr anchor="ctr">
                    <a:solidFill>
                      <a:schemeClr val="accent6">
                        <a:lumMod val="50000"/>
                      </a:schemeClr>
                    </a:solidFill>
                  </a:tcPr>
                </a:tc>
                <a:tc>
                  <a:txBody>
                    <a:bodyPr/>
                    <a:lstStyle/>
                    <a:p>
                      <a:pPr algn="ctr"/>
                      <a:r>
                        <a:rPr lang="en-US" dirty="0" smtClean="0"/>
                        <a:t>MEASUREMENT</a:t>
                      </a:r>
                      <a:endParaRPr lang="en-US" dirty="0"/>
                    </a:p>
                  </a:txBody>
                  <a:tcPr anchor="ctr">
                    <a:solidFill>
                      <a:schemeClr val="accent6">
                        <a:lumMod val="50000"/>
                      </a:schemeClr>
                    </a:solidFill>
                  </a:tcPr>
                </a:tc>
                <a:tc gridSpan="2">
                  <a:txBody>
                    <a:bodyPr/>
                    <a:lstStyle/>
                    <a:p>
                      <a:pPr algn="ctr"/>
                      <a:r>
                        <a:rPr lang="en-US" dirty="0" smtClean="0"/>
                        <a:t>STATUS</a:t>
                      </a:r>
                      <a:endParaRPr lang="en-US" dirty="0"/>
                    </a:p>
                  </a:txBody>
                  <a:tcPr anchor="ctr">
                    <a:solidFill>
                      <a:schemeClr val="accent6">
                        <a:lumMod val="50000"/>
                      </a:schemeClr>
                    </a:solidFill>
                  </a:tcPr>
                </a:tc>
                <a:tc hMerge="1">
                  <a:txBody>
                    <a:bodyPr/>
                    <a:lstStyle/>
                    <a:p>
                      <a:endParaRPr lang="en-US" dirty="0"/>
                    </a:p>
                  </a:txBody>
                  <a:tcPr>
                    <a:solidFill>
                      <a:schemeClr val="accent6">
                        <a:lumMod val="50000"/>
                      </a:schemeClr>
                    </a:solidFill>
                  </a:tcPr>
                </a:tc>
                <a:extLst>
                  <a:ext uri="{0D108BD9-81ED-4DB2-BD59-A6C34878D82A}">
                    <a16:rowId xmlns:a16="http://schemas.microsoft.com/office/drawing/2014/main" val="3614767194"/>
                  </a:ext>
                </a:extLst>
              </a:tr>
              <a:tr h="370840">
                <a:tc>
                  <a:txBody>
                    <a:bodyPr/>
                    <a:lstStyle/>
                    <a:p>
                      <a:r>
                        <a:rPr lang="en-US" dirty="0" smtClean="0"/>
                        <a:t>Citizen perception</a:t>
                      </a:r>
                      <a:r>
                        <a:rPr lang="en-US" baseline="0" dirty="0" smtClean="0"/>
                        <a:t> of safety is high.</a:t>
                      </a:r>
                      <a:endParaRPr lang="en-US" dirty="0"/>
                    </a:p>
                  </a:txBody>
                  <a:tcPr/>
                </a:tc>
                <a:tc>
                  <a:txBody>
                    <a:bodyPr/>
                    <a:lstStyle/>
                    <a:p>
                      <a:r>
                        <a:rPr lang="en-US" dirty="0" smtClean="0"/>
                        <a:t>Perception</a:t>
                      </a:r>
                      <a:r>
                        <a:rPr lang="en-US" baseline="0" dirty="0" smtClean="0"/>
                        <a:t> of Community Safety Survey (located on Department website)</a:t>
                      </a:r>
                      <a:endParaRPr lang="en-US" dirty="0"/>
                    </a:p>
                  </a:txBody>
                  <a:tcPr/>
                </a:tc>
                <a:tc>
                  <a:txBody>
                    <a:bodyPr/>
                    <a:lstStyle/>
                    <a:p>
                      <a:pPr algn="ctr"/>
                      <a:r>
                        <a:rPr lang="en-US" dirty="0" smtClean="0">
                          <a:solidFill>
                            <a:schemeClr val="accent4">
                              <a:lumMod val="75000"/>
                            </a:schemeClr>
                          </a:solidFill>
                          <a:latin typeface="Wingdings" panose="05000000000000000000" pitchFamily="2" charset="2"/>
                        </a:rPr>
                        <a:t>l</a:t>
                      </a:r>
                      <a:endParaRPr lang="en-US" dirty="0">
                        <a:solidFill>
                          <a:schemeClr val="accent4">
                            <a:lumMod val="75000"/>
                          </a:schemeClr>
                        </a:solidFill>
                        <a:latin typeface="Wingdings" panose="05000000000000000000" pitchFamily="2" charset="2"/>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In progress</a:t>
                      </a:r>
                    </a:p>
                  </a:txBody>
                  <a:tcPr anchor="ctr"/>
                </a:tc>
                <a:extLst>
                  <a:ext uri="{0D108BD9-81ED-4DB2-BD59-A6C34878D82A}">
                    <a16:rowId xmlns:a16="http://schemas.microsoft.com/office/drawing/2014/main" val="1746589063"/>
                  </a:ext>
                </a:extLst>
              </a:tr>
              <a:tr h="370840">
                <a:tc>
                  <a:txBody>
                    <a:bodyPr/>
                    <a:lstStyle/>
                    <a:p>
                      <a:r>
                        <a:rPr lang="en-US" dirty="0" smtClean="0"/>
                        <a:t>No</a:t>
                      </a:r>
                      <a:r>
                        <a:rPr lang="en-US" baseline="0" dirty="0" smtClean="0"/>
                        <a:t> reports of non-availability for response to priority calls for services.</a:t>
                      </a:r>
                      <a:endParaRPr lang="en-US" dirty="0"/>
                    </a:p>
                  </a:txBody>
                  <a:tcPr/>
                </a:tc>
                <a:tc>
                  <a:txBody>
                    <a:bodyPr/>
                    <a:lstStyle/>
                    <a:p>
                      <a:r>
                        <a:rPr lang="en-US" dirty="0" smtClean="0"/>
                        <a:t>Washtenaw</a:t>
                      </a:r>
                      <a:r>
                        <a:rPr lang="en-US" baseline="0" dirty="0" smtClean="0"/>
                        <a:t> Metro Dispatch Computer Aided Dispatch data</a:t>
                      </a:r>
                      <a:endParaRPr lang="en-US" dirty="0"/>
                    </a:p>
                  </a:txBody>
                  <a:tcPr/>
                </a:tc>
                <a:tc>
                  <a:txBody>
                    <a:bodyPr/>
                    <a:lstStyle/>
                    <a:p>
                      <a:pPr algn="ctr"/>
                      <a:r>
                        <a:rPr lang="en-US" dirty="0" smtClean="0">
                          <a:solidFill>
                            <a:schemeClr val="accent6">
                              <a:lumMod val="75000"/>
                            </a:schemeClr>
                          </a:solidFill>
                          <a:latin typeface="Wingdings" panose="05000000000000000000" pitchFamily="2" charset="2"/>
                        </a:rPr>
                        <a:t>l</a:t>
                      </a:r>
                      <a:endParaRPr lang="en-US" dirty="0">
                        <a:solidFill>
                          <a:schemeClr val="accent6">
                            <a:lumMod val="75000"/>
                          </a:schemeClr>
                        </a:solidFill>
                        <a:latin typeface="Wingdings" panose="05000000000000000000" pitchFamily="2" charset="2"/>
                      </a:endParaRPr>
                    </a:p>
                  </a:txBody>
                  <a:tcPr anchor="ctr"/>
                </a:tc>
                <a:tc>
                  <a:txBody>
                    <a:bodyPr/>
                    <a:lstStyle/>
                    <a:p>
                      <a:pPr algn="l"/>
                      <a:r>
                        <a:rPr lang="en-US" dirty="0" smtClean="0"/>
                        <a:t>Meeting</a:t>
                      </a:r>
                      <a:endParaRPr lang="en-US" dirty="0"/>
                    </a:p>
                  </a:txBody>
                  <a:tcPr anchor="ctr"/>
                </a:tc>
                <a:extLst>
                  <a:ext uri="{0D108BD9-81ED-4DB2-BD59-A6C34878D82A}">
                    <a16:rowId xmlns:a16="http://schemas.microsoft.com/office/drawing/2014/main" val="2316703799"/>
                  </a:ext>
                </a:extLst>
              </a:tr>
              <a:tr h="370840">
                <a:tc>
                  <a:txBody>
                    <a:bodyPr/>
                    <a:lstStyle/>
                    <a:p>
                      <a:r>
                        <a:rPr lang="en-US" dirty="0" smtClean="0"/>
                        <a:t>Staff morale is high and CBA’s are negotiated in a timely manner.</a:t>
                      </a:r>
                      <a:endParaRPr lang="en-US" dirty="0"/>
                    </a:p>
                  </a:txBody>
                  <a:tcPr/>
                </a:tc>
                <a:tc>
                  <a:txBody>
                    <a:bodyPr/>
                    <a:lstStyle/>
                    <a:p>
                      <a:r>
                        <a:rPr lang="en-US" dirty="0" smtClean="0"/>
                        <a:t>Annual Employee Survey</a:t>
                      </a:r>
                      <a:r>
                        <a:rPr lang="en-US" baseline="0" dirty="0" smtClean="0"/>
                        <a:t> and HR report out</a:t>
                      </a:r>
                      <a:endParaRPr lang="en-US" dirty="0"/>
                    </a:p>
                  </a:txBody>
                  <a:tcPr/>
                </a:tc>
                <a:tc>
                  <a:txBody>
                    <a:bodyPr/>
                    <a:lstStyle/>
                    <a:p>
                      <a:pPr algn="ctr"/>
                      <a:r>
                        <a:rPr lang="en-US" dirty="0" smtClean="0">
                          <a:solidFill>
                            <a:schemeClr val="accent4">
                              <a:lumMod val="75000"/>
                            </a:schemeClr>
                          </a:solidFill>
                          <a:latin typeface="Wingdings" panose="05000000000000000000" pitchFamily="2" charset="2"/>
                        </a:rPr>
                        <a:t>l</a:t>
                      </a:r>
                      <a:endParaRPr lang="en-US" dirty="0">
                        <a:solidFill>
                          <a:schemeClr val="accent4">
                            <a:lumMod val="75000"/>
                          </a:schemeClr>
                        </a:solidFill>
                        <a:latin typeface="Wingdings" panose="05000000000000000000" pitchFamily="2" charset="2"/>
                      </a:endParaRPr>
                    </a:p>
                  </a:txBody>
                  <a:tcPr anchor="ctr"/>
                </a:tc>
                <a:tc>
                  <a:txBody>
                    <a:bodyPr/>
                    <a:lstStyle/>
                    <a:p>
                      <a:r>
                        <a:rPr lang="en-US" dirty="0" smtClean="0"/>
                        <a:t>In progress</a:t>
                      </a:r>
                      <a:endParaRPr lang="en-US" dirty="0"/>
                    </a:p>
                  </a:txBody>
                  <a:tcPr anchor="ctr"/>
                </a:tc>
                <a:extLst>
                  <a:ext uri="{0D108BD9-81ED-4DB2-BD59-A6C34878D82A}">
                    <a16:rowId xmlns:a16="http://schemas.microsoft.com/office/drawing/2014/main" val="3660155180"/>
                  </a:ext>
                </a:extLst>
              </a:tr>
            </a:tbl>
          </a:graphicData>
        </a:graphic>
      </p:graphicFrame>
      <p:sp>
        <p:nvSpPr>
          <p:cNvPr id="4" name="Slide Number Placeholder 3"/>
          <p:cNvSpPr>
            <a:spLocks noGrp="1"/>
          </p:cNvSpPr>
          <p:nvPr>
            <p:ph type="sldNum" sz="quarter" idx="12"/>
          </p:nvPr>
        </p:nvSpPr>
        <p:spPr/>
        <p:txBody>
          <a:bodyPr/>
          <a:lstStyle/>
          <a:p>
            <a:fld id="{D5136B3D-41E5-4DA2-AEDE-40605DF71FB4}" type="slidenum">
              <a:rPr lang="en-US" smtClean="0"/>
              <a:t>25</a:t>
            </a:fld>
            <a:endParaRPr lang="en-US" dirty="0"/>
          </a:p>
        </p:txBody>
      </p:sp>
      <p:sp>
        <p:nvSpPr>
          <p:cNvPr id="6" name="TextBox 5"/>
          <p:cNvSpPr txBox="1"/>
          <p:nvPr/>
        </p:nvSpPr>
        <p:spPr>
          <a:xfrm>
            <a:off x="1486758" y="1860490"/>
            <a:ext cx="9762995" cy="707886"/>
          </a:xfrm>
          <a:prstGeom prst="rect">
            <a:avLst/>
          </a:prstGeom>
          <a:noFill/>
        </p:spPr>
        <p:txBody>
          <a:bodyPr wrap="square" rtlCol="0">
            <a:spAutoFit/>
          </a:bodyPr>
          <a:lstStyle/>
          <a:p>
            <a:r>
              <a:rPr lang="en-US" sz="2000" b="1" dirty="0" smtClean="0"/>
              <a:t>Scope of Service</a:t>
            </a:r>
            <a:r>
              <a:rPr lang="en-US" sz="2000" dirty="0" smtClean="0"/>
              <a:t>:  Respond to emergency and quality of life calls; maintain visibility, and provide directed patrol. </a:t>
            </a:r>
            <a:endParaRPr lang="en-US" sz="2000" dirty="0"/>
          </a:p>
        </p:txBody>
      </p:sp>
    </p:spTree>
    <p:extLst>
      <p:ext uri="{BB962C8B-B14F-4D97-AF65-F5344CB8AC3E}">
        <p14:creationId xmlns:p14="http://schemas.microsoft.com/office/powerpoint/2010/main" val="104869619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3030" y="365125"/>
            <a:ext cx="9970770" cy="1325563"/>
          </a:xfrm>
        </p:spPr>
        <p:txBody>
          <a:bodyPr>
            <a:normAutofit/>
          </a:bodyPr>
          <a:lstStyle/>
          <a:p>
            <a:r>
              <a:rPr lang="en-US" sz="4000" b="1" i="1" dirty="0" smtClean="0">
                <a:solidFill>
                  <a:schemeClr val="accent6">
                    <a:lumMod val="50000"/>
                  </a:schemeClr>
                </a:solidFill>
              </a:rPr>
              <a:t>AAPD Performance Measures – Criminal Investigation</a:t>
            </a:r>
            <a:endParaRPr lang="en-US" sz="4000" b="1" i="1" dirty="0">
              <a:solidFill>
                <a:schemeClr val="accent6">
                  <a:lumMod val="50000"/>
                </a:schemeClr>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346802598"/>
              </p:ext>
            </p:extLst>
          </p:nvPr>
        </p:nvGraphicFramePr>
        <p:xfrm>
          <a:off x="1486758" y="2738178"/>
          <a:ext cx="10278702" cy="3510280"/>
        </p:xfrm>
        <a:graphic>
          <a:graphicData uri="http://schemas.openxmlformats.org/drawingml/2006/table">
            <a:tbl>
              <a:tblPr firstRow="1" bandRow="1">
                <a:tableStyleId>{93296810-A885-4BE3-A3E7-6D5BEEA58F35}</a:tableStyleId>
              </a:tblPr>
              <a:tblGrid>
                <a:gridCol w="3740115">
                  <a:extLst>
                    <a:ext uri="{9D8B030D-6E8A-4147-A177-3AD203B41FA5}">
                      <a16:colId xmlns:a16="http://schemas.microsoft.com/office/drawing/2014/main" val="3582011169"/>
                    </a:ext>
                  </a:extLst>
                </a:gridCol>
                <a:gridCol w="3144033">
                  <a:extLst>
                    <a:ext uri="{9D8B030D-6E8A-4147-A177-3AD203B41FA5}">
                      <a16:colId xmlns:a16="http://schemas.microsoft.com/office/drawing/2014/main" val="1845834329"/>
                    </a:ext>
                  </a:extLst>
                </a:gridCol>
                <a:gridCol w="593928">
                  <a:extLst>
                    <a:ext uri="{9D8B030D-6E8A-4147-A177-3AD203B41FA5}">
                      <a16:colId xmlns:a16="http://schemas.microsoft.com/office/drawing/2014/main" val="1868522639"/>
                    </a:ext>
                  </a:extLst>
                </a:gridCol>
                <a:gridCol w="2800626">
                  <a:extLst>
                    <a:ext uri="{9D8B030D-6E8A-4147-A177-3AD203B41FA5}">
                      <a16:colId xmlns:a16="http://schemas.microsoft.com/office/drawing/2014/main" val="591644001"/>
                    </a:ext>
                  </a:extLst>
                </a:gridCol>
              </a:tblGrid>
              <a:tr h="370840">
                <a:tc>
                  <a:txBody>
                    <a:bodyPr/>
                    <a:lstStyle/>
                    <a:p>
                      <a:pPr algn="ctr"/>
                      <a:r>
                        <a:rPr lang="en-US" dirty="0" smtClean="0"/>
                        <a:t>GOAL</a:t>
                      </a:r>
                      <a:endParaRPr lang="en-US" dirty="0"/>
                    </a:p>
                  </a:txBody>
                  <a:tcPr anchor="ctr">
                    <a:solidFill>
                      <a:schemeClr val="accent6">
                        <a:lumMod val="50000"/>
                      </a:schemeClr>
                    </a:solidFill>
                  </a:tcPr>
                </a:tc>
                <a:tc>
                  <a:txBody>
                    <a:bodyPr/>
                    <a:lstStyle/>
                    <a:p>
                      <a:pPr algn="ctr"/>
                      <a:r>
                        <a:rPr lang="en-US" dirty="0" smtClean="0"/>
                        <a:t>MEASUREMENT</a:t>
                      </a:r>
                      <a:endParaRPr lang="en-US" dirty="0"/>
                    </a:p>
                  </a:txBody>
                  <a:tcPr anchor="ctr">
                    <a:solidFill>
                      <a:schemeClr val="accent6">
                        <a:lumMod val="50000"/>
                      </a:schemeClr>
                    </a:solidFill>
                  </a:tcPr>
                </a:tc>
                <a:tc gridSpan="2">
                  <a:txBody>
                    <a:bodyPr/>
                    <a:lstStyle/>
                    <a:p>
                      <a:pPr algn="ctr"/>
                      <a:r>
                        <a:rPr lang="en-US" dirty="0" smtClean="0"/>
                        <a:t>STATUS</a:t>
                      </a:r>
                      <a:endParaRPr lang="en-US" dirty="0"/>
                    </a:p>
                  </a:txBody>
                  <a:tcPr anchor="ctr">
                    <a:solidFill>
                      <a:schemeClr val="accent6">
                        <a:lumMod val="50000"/>
                      </a:schemeClr>
                    </a:solidFill>
                  </a:tcPr>
                </a:tc>
                <a:tc hMerge="1">
                  <a:txBody>
                    <a:bodyPr/>
                    <a:lstStyle/>
                    <a:p>
                      <a:endParaRPr lang="en-US" dirty="0"/>
                    </a:p>
                  </a:txBody>
                  <a:tcPr>
                    <a:solidFill>
                      <a:schemeClr val="accent6">
                        <a:lumMod val="50000"/>
                      </a:schemeClr>
                    </a:solidFill>
                  </a:tcPr>
                </a:tc>
                <a:extLst>
                  <a:ext uri="{0D108BD9-81ED-4DB2-BD59-A6C34878D82A}">
                    <a16:rowId xmlns:a16="http://schemas.microsoft.com/office/drawing/2014/main" val="3614767194"/>
                  </a:ext>
                </a:extLst>
              </a:tr>
              <a:tr h="370840">
                <a:tc>
                  <a:txBody>
                    <a:bodyPr/>
                    <a:lstStyle/>
                    <a:p>
                      <a:r>
                        <a:rPr lang="en-US" dirty="0" smtClean="0"/>
                        <a:t>100% felony criminal</a:t>
                      </a:r>
                      <a:r>
                        <a:rPr lang="en-US" baseline="0" dirty="0" smtClean="0"/>
                        <a:t> cases with a solvability factor* are assigned to a detective.</a:t>
                      </a:r>
                      <a:endParaRPr lang="en-US" dirty="0"/>
                    </a:p>
                  </a:txBody>
                  <a:tcPr/>
                </a:tc>
                <a:tc>
                  <a:txBody>
                    <a:bodyPr/>
                    <a:lstStyle/>
                    <a:p>
                      <a:r>
                        <a:rPr lang="en-US" dirty="0" smtClean="0"/>
                        <a:t>Records management and supervisor review</a:t>
                      </a:r>
                      <a:endParaRPr lang="en-US" dirty="0"/>
                    </a:p>
                  </a:txBody>
                  <a:tcPr/>
                </a:tc>
                <a:tc>
                  <a:txBody>
                    <a:bodyPr/>
                    <a:lstStyle/>
                    <a:p>
                      <a:pPr algn="ctr"/>
                      <a:r>
                        <a:rPr lang="en-US" dirty="0" smtClean="0">
                          <a:solidFill>
                            <a:schemeClr val="accent6">
                              <a:lumMod val="75000"/>
                            </a:schemeClr>
                          </a:solidFill>
                          <a:latin typeface="Wingdings" panose="05000000000000000000" pitchFamily="2" charset="2"/>
                        </a:rPr>
                        <a:t>l</a:t>
                      </a:r>
                      <a:endParaRPr lang="en-US" dirty="0">
                        <a:solidFill>
                          <a:schemeClr val="accent6">
                            <a:lumMod val="75000"/>
                          </a:schemeClr>
                        </a:solidFill>
                        <a:latin typeface="Wingdings" panose="05000000000000000000" pitchFamily="2" charset="2"/>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Meeting</a:t>
                      </a:r>
                    </a:p>
                  </a:txBody>
                  <a:tcPr anchor="ctr"/>
                </a:tc>
                <a:extLst>
                  <a:ext uri="{0D108BD9-81ED-4DB2-BD59-A6C34878D82A}">
                    <a16:rowId xmlns:a16="http://schemas.microsoft.com/office/drawing/2014/main" val="1746589063"/>
                  </a:ext>
                </a:extLst>
              </a:tr>
              <a:tr h="370840">
                <a:tc>
                  <a:txBody>
                    <a:bodyPr/>
                    <a:lstStyle/>
                    <a:p>
                      <a:r>
                        <a:rPr lang="en-US" dirty="0" smtClean="0"/>
                        <a:t>All reasonable</a:t>
                      </a:r>
                      <a:r>
                        <a:rPr lang="en-US" baseline="0" dirty="0" smtClean="0"/>
                        <a:t> misdemeanor cases with a solvability factor* are assigned.</a:t>
                      </a:r>
                      <a:endParaRPr lang="en-US" dirty="0"/>
                    </a:p>
                  </a:txBody>
                  <a:tcPr/>
                </a:tc>
                <a:tc>
                  <a:txBody>
                    <a:bodyPr/>
                    <a:lstStyle/>
                    <a:p>
                      <a:r>
                        <a:rPr lang="en-US" dirty="0" smtClean="0"/>
                        <a:t>Records management and supervisor review</a:t>
                      </a:r>
                      <a:endParaRPr lang="en-US" dirty="0"/>
                    </a:p>
                  </a:txBody>
                  <a:tcPr/>
                </a:tc>
                <a:tc>
                  <a:txBody>
                    <a:bodyPr/>
                    <a:lstStyle/>
                    <a:p>
                      <a:pPr algn="ctr"/>
                      <a:r>
                        <a:rPr lang="en-US" dirty="0" smtClean="0">
                          <a:solidFill>
                            <a:schemeClr val="accent6">
                              <a:lumMod val="75000"/>
                            </a:schemeClr>
                          </a:solidFill>
                          <a:latin typeface="Wingdings" panose="05000000000000000000" pitchFamily="2" charset="2"/>
                        </a:rPr>
                        <a:t>l</a:t>
                      </a:r>
                      <a:endParaRPr lang="en-US" dirty="0">
                        <a:solidFill>
                          <a:schemeClr val="accent6">
                            <a:lumMod val="75000"/>
                          </a:schemeClr>
                        </a:solidFill>
                        <a:latin typeface="Wingdings" panose="05000000000000000000" pitchFamily="2" charset="2"/>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Meeting</a:t>
                      </a:r>
                    </a:p>
                  </a:txBody>
                  <a:tcPr anchor="ctr"/>
                </a:tc>
                <a:extLst>
                  <a:ext uri="{0D108BD9-81ED-4DB2-BD59-A6C34878D82A}">
                    <a16:rowId xmlns:a16="http://schemas.microsoft.com/office/drawing/2014/main" val="2316703799"/>
                  </a:ext>
                </a:extLst>
              </a:tr>
              <a:tr h="370840">
                <a:tc>
                  <a:txBody>
                    <a:bodyPr/>
                    <a:lstStyle/>
                    <a:p>
                      <a:r>
                        <a:rPr lang="en-US" dirty="0" smtClean="0"/>
                        <a:t>100%</a:t>
                      </a:r>
                      <a:r>
                        <a:rPr lang="en-US" baseline="0" dirty="0" smtClean="0"/>
                        <a:t> of cell phones/computers associated with a case are analyzed.</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Records management and supervisor review</a:t>
                      </a:r>
                    </a:p>
                  </a:txBody>
                  <a:tcPr/>
                </a:tc>
                <a:tc>
                  <a:txBody>
                    <a:bodyPr/>
                    <a:lstStyle/>
                    <a:p>
                      <a:pPr algn="ctr"/>
                      <a:r>
                        <a:rPr lang="en-US" dirty="0" smtClean="0">
                          <a:solidFill>
                            <a:srgbClr val="FF0000"/>
                          </a:solidFill>
                          <a:latin typeface="Wingdings" panose="05000000000000000000" pitchFamily="2" charset="2"/>
                        </a:rPr>
                        <a:t>l</a:t>
                      </a:r>
                      <a:endParaRPr lang="en-US" dirty="0">
                        <a:solidFill>
                          <a:srgbClr val="FF0000"/>
                        </a:solidFill>
                        <a:latin typeface="Wingdings" panose="05000000000000000000" pitchFamily="2" charset="2"/>
                      </a:endParaRPr>
                    </a:p>
                  </a:txBody>
                  <a:tcPr anchor="ctr"/>
                </a:tc>
                <a:tc>
                  <a:txBody>
                    <a:bodyPr/>
                    <a:lstStyle/>
                    <a:p>
                      <a:r>
                        <a:rPr lang="en-US" dirty="0" smtClean="0"/>
                        <a:t>Not yet meeting</a:t>
                      </a:r>
                      <a:endParaRPr lang="en-US" dirty="0"/>
                    </a:p>
                  </a:txBody>
                  <a:tcPr anchor="ctr"/>
                </a:tc>
                <a:extLst>
                  <a:ext uri="{0D108BD9-81ED-4DB2-BD59-A6C34878D82A}">
                    <a16:rowId xmlns:a16="http://schemas.microsoft.com/office/drawing/2014/main" val="3660155180"/>
                  </a:ext>
                </a:extLst>
              </a:tr>
              <a:tr h="370840">
                <a:tc gridSpan="4">
                  <a:txBody>
                    <a:bodyPr/>
                    <a:lstStyle/>
                    <a:p>
                      <a:r>
                        <a:rPr lang="en-US" sz="1400" dirty="0" smtClean="0"/>
                        <a:t>*Solvability</a:t>
                      </a:r>
                      <a:r>
                        <a:rPr lang="en-US" sz="1400" baseline="0" dirty="0" smtClean="0"/>
                        <a:t> factors include witnesses to the crime, knowledge of a suspect’s name, knowledge of where a suspect can be located, description of a suspect, identification of a suspect, property with identifiable characteristics, a significant modus operandi, significant physical evidence, description of a suspect’s vehicle, positive results from a crime-scene evidence search, and belief that a crime may be solved with publicity or reasonable additional investigative effort.</a:t>
                      </a:r>
                      <a:endParaRPr lang="en-US" sz="1400" dirty="0"/>
                    </a:p>
                  </a:txBody>
                  <a:tcPr/>
                </a:tc>
                <a:tc hMerge="1">
                  <a:txBody>
                    <a:bodyPr/>
                    <a:lstStyle/>
                    <a:p>
                      <a:endParaRPr lang="en-US" dirty="0"/>
                    </a:p>
                  </a:txBody>
                  <a:tcPr/>
                </a:tc>
                <a:tc hMerge="1">
                  <a:txBody>
                    <a:bodyPr/>
                    <a:lstStyle/>
                    <a:p>
                      <a:pPr algn="ctr"/>
                      <a:endParaRPr lang="en-US" dirty="0">
                        <a:solidFill>
                          <a:schemeClr val="accent4">
                            <a:lumMod val="75000"/>
                          </a:schemeClr>
                        </a:solidFill>
                        <a:latin typeface="Wingdings" panose="05000000000000000000" pitchFamily="2" charset="2"/>
                      </a:endParaRPr>
                    </a:p>
                  </a:txBody>
                  <a:tcPr anchor="ctr"/>
                </a:tc>
                <a:tc hMerge="1">
                  <a:txBody>
                    <a:bodyPr/>
                    <a:lstStyle/>
                    <a:p>
                      <a:endParaRPr lang="en-US" dirty="0"/>
                    </a:p>
                  </a:txBody>
                  <a:tcPr anchor="ctr"/>
                </a:tc>
                <a:extLst>
                  <a:ext uri="{0D108BD9-81ED-4DB2-BD59-A6C34878D82A}">
                    <a16:rowId xmlns:a16="http://schemas.microsoft.com/office/drawing/2014/main" val="230003518"/>
                  </a:ext>
                </a:extLst>
              </a:tr>
            </a:tbl>
          </a:graphicData>
        </a:graphic>
      </p:graphicFrame>
      <p:sp>
        <p:nvSpPr>
          <p:cNvPr id="4" name="Slide Number Placeholder 3"/>
          <p:cNvSpPr>
            <a:spLocks noGrp="1"/>
          </p:cNvSpPr>
          <p:nvPr>
            <p:ph type="sldNum" sz="quarter" idx="12"/>
          </p:nvPr>
        </p:nvSpPr>
        <p:spPr/>
        <p:txBody>
          <a:bodyPr/>
          <a:lstStyle/>
          <a:p>
            <a:fld id="{D5136B3D-41E5-4DA2-AEDE-40605DF71FB4}" type="slidenum">
              <a:rPr lang="en-US" smtClean="0"/>
              <a:t>26</a:t>
            </a:fld>
            <a:endParaRPr lang="en-US" dirty="0"/>
          </a:p>
        </p:txBody>
      </p:sp>
      <p:sp>
        <p:nvSpPr>
          <p:cNvPr id="6" name="TextBox 5"/>
          <p:cNvSpPr txBox="1"/>
          <p:nvPr/>
        </p:nvSpPr>
        <p:spPr>
          <a:xfrm>
            <a:off x="1486758" y="1860490"/>
            <a:ext cx="9762995" cy="707886"/>
          </a:xfrm>
          <a:prstGeom prst="rect">
            <a:avLst/>
          </a:prstGeom>
          <a:noFill/>
        </p:spPr>
        <p:txBody>
          <a:bodyPr wrap="square" rtlCol="0">
            <a:spAutoFit/>
          </a:bodyPr>
          <a:lstStyle/>
          <a:p>
            <a:r>
              <a:rPr lang="en-US" sz="2000" b="1" dirty="0" smtClean="0"/>
              <a:t>Scope of Service</a:t>
            </a:r>
            <a:r>
              <a:rPr lang="en-US" sz="2000" dirty="0" smtClean="0"/>
              <a:t>:  Investigate cases, collaborate with other law enforcement agencies, provide proactive drug enforcement, and perform cell phone forensics. </a:t>
            </a:r>
            <a:endParaRPr lang="en-US" sz="2000" dirty="0"/>
          </a:p>
        </p:txBody>
      </p:sp>
    </p:spTree>
    <p:extLst>
      <p:ext uri="{BB962C8B-B14F-4D97-AF65-F5344CB8AC3E}">
        <p14:creationId xmlns:p14="http://schemas.microsoft.com/office/powerpoint/2010/main" val="269569801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3030" y="365125"/>
            <a:ext cx="9970770" cy="1325563"/>
          </a:xfrm>
        </p:spPr>
        <p:txBody>
          <a:bodyPr>
            <a:normAutofit/>
          </a:bodyPr>
          <a:lstStyle/>
          <a:p>
            <a:r>
              <a:rPr lang="en-US" sz="4000" b="1" i="1" dirty="0" smtClean="0">
                <a:solidFill>
                  <a:schemeClr val="accent6">
                    <a:lumMod val="50000"/>
                  </a:schemeClr>
                </a:solidFill>
              </a:rPr>
              <a:t>AAPD Performance Measures – Traffic Safety</a:t>
            </a:r>
            <a:endParaRPr lang="en-US" sz="4000" b="1" i="1" dirty="0">
              <a:solidFill>
                <a:schemeClr val="accent6">
                  <a:lumMod val="50000"/>
                </a:schemeClr>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515491512"/>
              </p:ext>
            </p:extLst>
          </p:nvPr>
        </p:nvGraphicFramePr>
        <p:xfrm>
          <a:off x="1383030" y="3071367"/>
          <a:ext cx="10278702" cy="2291080"/>
        </p:xfrm>
        <a:graphic>
          <a:graphicData uri="http://schemas.openxmlformats.org/drawingml/2006/table">
            <a:tbl>
              <a:tblPr firstRow="1" bandRow="1">
                <a:tableStyleId>{93296810-A885-4BE3-A3E7-6D5BEEA58F35}</a:tableStyleId>
              </a:tblPr>
              <a:tblGrid>
                <a:gridCol w="3740115">
                  <a:extLst>
                    <a:ext uri="{9D8B030D-6E8A-4147-A177-3AD203B41FA5}">
                      <a16:colId xmlns:a16="http://schemas.microsoft.com/office/drawing/2014/main" val="3582011169"/>
                    </a:ext>
                  </a:extLst>
                </a:gridCol>
                <a:gridCol w="3144033">
                  <a:extLst>
                    <a:ext uri="{9D8B030D-6E8A-4147-A177-3AD203B41FA5}">
                      <a16:colId xmlns:a16="http://schemas.microsoft.com/office/drawing/2014/main" val="1845834329"/>
                    </a:ext>
                  </a:extLst>
                </a:gridCol>
                <a:gridCol w="593928">
                  <a:extLst>
                    <a:ext uri="{9D8B030D-6E8A-4147-A177-3AD203B41FA5}">
                      <a16:colId xmlns:a16="http://schemas.microsoft.com/office/drawing/2014/main" val="1868522639"/>
                    </a:ext>
                  </a:extLst>
                </a:gridCol>
                <a:gridCol w="2800626">
                  <a:extLst>
                    <a:ext uri="{9D8B030D-6E8A-4147-A177-3AD203B41FA5}">
                      <a16:colId xmlns:a16="http://schemas.microsoft.com/office/drawing/2014/main" val="591644001"/>
                    </a:ext>
                  </a:extLst>
                </a:gridCol>
              </a:tblGrid>
              <a:tr h="370840">
                <a:tc>
                  <a:txBody>
                    <a:bodyPr/>
                    <a:lstStyle/>
                    <a:p>
                      <a:pPr algn="ctr"/>
                      <a:r>
                        <a:rPr lang="en-US" dirty="0" smtClean="0"/>
                        <a:t>GOAL</a:t>
                      </a:r>
                      <a:endParaRPr lang="en-US" dirty="0"/>
                    </a:p>
                  </a:txBody>
                  <a:tcPr anchor="ctr">
                    <a:solidFill>
                      <a:schemeClr val="accent6">
                        <a:lumMod val="50000"/>
                      </a:schemeClr>
                    </a:solidFill>
                  </a:tcPr>
                </a:tc>
                <a:tc>
                  <a:txBody>
                    <a:bodyPr/>
                    <a:lstStyle/>
                    <a:p>
                      <a:pPr algn="ctr"/>
                      <a:r>
                        <a:rPr lang="en-US" dirty="0" smtClean="0"/>
                        <a:t>MEASUREMENT</a:t>
                      </a:r>
                      <a:endParaRPr lang="en-US" dirty="0"/>
                    </a:p>
                  </a:txBody>
                  <a:tcPr anchor="ctr">
                    <a:solidFill>
                      <a:schemeClr val="accent6">
                        <a:lumMod val="50000"/>
                      </a:schemeClr>
                    </a:solidFill>
                  </a:tcPr>
                </a:tc>
                <a:tc gridSpan="2">
                  <a:txBody>
                    <a:bodyPr/>
                    <a:lstStyle/>
                    <a:p>
                      <a:pPr algn="ctr"/>
                      <a:r>
                        <a:rPr lang="en-US" dirty="0" smtClean="0"/>
                        <a:t>STATUS</a:t>
                      </a:r>
                      <a:endParaRPr lang="en-US" dirty="0"/>
                    </a:p>
                  </a:txBody>
                  <a:tcPr anchor="ctr">
                    <a:solidFill>
                      <a:schemeClr val="accent6">
                        <a:lumMod val="50000"/>
                      </a:schemeClr>
                    </a:solidFill>
                  </a:tcPr>
                </a:tc>
                <a:tc hMerge="1">
                  <a:txBody>
                    <a:bodyPr/>
                    <a:lstStyle/>
                    <a:p>
                      <a:endParaRPr lang="en-US" dirty="0"/>
                    </a:p>
                  </a:txBody>
                  <a:tcPr>
                    <a:solidFill>
                      <a:schemeClr val="accent6">
                        <a:lumMod val="50000"/>
                      </a:schemeClr>
                    </a:solidFill>
                  </a:tcPr>
                </a:tc>
                <a:extLst>
                  <a:ext uri="{0D108BD9-81ED-4DB2-BD59-A6C34878D82A}">
                    <a16:rowId xmlns:a16="http://schemas.microsoft.com/office/drawing/2014/main" val="3614767194"/>
                  </a:ext>
                </a:extLst>
              </a:tr>
              <a:tr h="370840">
                <a:tc>
                  <a:txBody>
                    <a:bodyPr/>
                    <a:lstStyle/>
                    <a:p>
                      <a:r>
                        <a:rPr lang="en-US" dirty="0" smtClean="0"/>
                        <a:t>All traffic complaints</a:t>
                      </a:r>
                      <a:r>
                        <a:rPr lang="en-US" baseline="0" dirty="0" smtClean="0"/>
                        <a:t> are evaluated within one week of submission.</a:t>
                      </a:r>
                      <a:endParaRPr lang="en-US" dirty="0"/>
                    </a:p>
                  </a:txBody>
                  <a:tcPr/>
                </a:tc>
                <a:tc>
                  <a:txBody>
                    <a:bodyPr/>
                    <a:lstStyle/>
                    <a:p>
                      <a:r>
                        <a:rPr lang="en-US" dirty="0" smtClean="0"/>
                        <a:t>Traffic Complaint Survey</a:t>
                      </a:r>
                      <a:endParaRPr lang="en-US" dirty="0"/>
                    </a:p>
                  </a:txBody>
                  <a:tcPr/>
                </a:tc>
                <a:tc>
                  <a:txBody>
                    <a:bodyPr/>
                    <a:lstStyle/>
                    <a:p>
                      <a:pPr algn="ctr"/>
                      <a:r>
                        <a:rPr lang="en-US" dirty="0" smtClean="0">
                          <a:solidFill>
                            <a:schemeClr val="accent4">
                              <a:lumMod val="75000"/>
                            </a:schemeClr>
                          </a:solidFill>
                          <a:latin typeface="Wingdings" panose="05000000000000000000" pitchFamily="2" charset="2"/>
                        </a:rPr>
                        <a:t>l</a:t>
                      </a:r>
                      <a:endParaRPr lang="en-US" dirty="0">
                        <a:solidFill>
                          <a:schemeClr val="accent4">
                            <a:lumMod val="75000"/>
                          </a:schemeClr>
                        </a:solidFill>
                        <a:latin typeface="Wingdings" panose="05000000000000000000" pitchFamily="2" charset="2"/>
                      </a:endParaRPr>
                    </a:p>
                  </a:txBody>
                  <a:tcPr anchor="ctr"/>
                </a:tc>
                <a:tc>
                  <a:txBody>
                    <a:bodyPr/>
                    <a:lstStyle/>
                    <a:p>
                      <a:r>
                        <a:rPr lang="en-US" dirty="0" smtClean="0"/>
                        <a:t>In progress</a:t>
                      </a:r>
                      <a:endParaRPr lang="en-US" dirty="0"/>
                    </a:p>
                  </a:txBody>
                  <a:tcPr anchor="ctr"/>
                </a:tc>
                <a:extLst>
                  <a:ext uri="{0D108BD9-81ED-4DB2-BD59-A6C34878D82A}">
                    <a16:rowId xmlns:a16="http://schemas.microsoft.com/office/drawing/2014/main" val="1746589063"/>
                  </a:ext>
                </a:extLst>
              </a:tr>
              <a:tr h="370840">
                <a:tc>
                  <a:txBody>
                    <a:bodyPr/>
                    <a:lstStyle/>
                    <a:p>
                      <a:r>
                        <a:rPr lang="en-US" dirty="0" smtClean="0"/>
                        <a:t>School zone complaints are assigned within 3 days of evaluation.</a:t>
                      </a:r>
                      <a:endParaRPr lang="en-US" dirty="0"/>
                    </a:p>
                  </a:txBody>
                  <a:tcPr/>
                </a:tc>
                <a:tc>
                  <a:txBody>
                    <a:bodyPr/>
                    <a:lstStyle/>
                    <a:p>
                      <a:r>
                        <a:rPr lang="en-US" dirty="0" smtClean="0"/>
                        <a:t>Traffic Complaint Survey</a:t>
                      </a:r>
                      <a:endParaRPr lang="en-US" dirty="0"/>
                    </a:p>
                  </a:txBody>
                  <a:tcPr/>
                </a:tc>
                <a:tc>
                  <a:txBody>
                    <a:bodyPr/>
                    <a:lstStyle/>
                    <a:p>
                      <a:pPr algn="ctr"/>
                      <a:r>
                        <a:rPr lang="en-US" dirty="0" smtClean="0">
                          <a:solidFill>
                            <a:schemeClr val="accent4">
                              <a:lumMod val="75000"/>
                            </a:schemeClr>
                          </a:solidFill>
                          <a:latin typeface="Wingdings" panose="05000000000000000000" pitchFamily="2" charset="2"/>
                        </a:rPr>
                        <a:t>l</a:t>
                      </a:r>
                      <a:endParaRPr lang="en-US" dirty="0">
                        <a:solidFill>
                          <a:schemeClr val="accent4">
                            <a:lumMod val="75000"/>
                          </a:schemeClr>
                        </a:solidFill>
                        <a:latin typeface="Wingdings" panose="05000000000000000000" pitchFamily="2" charset="2"/>
                      </a:endParaRPr>
                    </a:p>
                  </a:txBody>
                  <a:tcPr anchor="ctr"/>
                </a:tc>
                <a:tc>
                  <a:txBody>
                    <a:bodyPr/>
                    <a:lstStyle/>
                    <a:p>
                      <a:r>
                        <a:rPr lang="en-US" dirty="0" smtClean="0"/>
                        <a:t>In progress</a:t>
                      </a:r>
                      <a:endParaRPr lang="en-US" dirty="0"/>
                    </a:p>
                  </a:txBody>
                  <a:tcPr anchor="ctr"/>
                </a:tc>
                <a:extLst>
                  <a:ext uri="{0D108BD9-81ED-4DB2-BD59-A6C34878D82A}">
                    <a16:rowId xmlns:a16="http://schemas.microsoft.com/office/drawing/2014/main" val="2316703799"/>
                  </a:ext>
                </a:extLst>
              </a:tr>
              <a:tr h="370840">
                <a:tc>
                  <a:txBody>
                    <a:bodyPr/>
                    <a:lstStyle/>
                    <a:p>
                      <a:r>
                        <a:rPr lang="en-US" dirty="0" smtClean="0"/>
                        <a:t>&gt;99% of crossing guard locations are staffed.</a:t>
                      </a:r>
                      <a:endParaRPr lang="en-US" dirty="0"/>
                    </a:p>
                  </a:txBody>
                  <a:tcPr/>
                </a:tc>
                <a:tc>
                  <a:txBody>
                    <a:bodyPr/>
                    <a:lstStyle/>
                    <a:p>
                      <a:r>
                        <a:rPr lang="en-US" dirty="0" smtClean="0"/>
                        <a:t>Schedule</a:t>
                      </a:r>
                      <a:r>
                        <a:rPr lang="en-US" baseline="0" dirty="0" smtClean="0"/>
                        <a:t> tracking</a:t>
                      </a:r>
                      <a:endParaRPr lang="en-US" dirty="0"/>
                    </a:p>
                  </a:txBody>
                  <a:tcPr/>
                </a:tc>
                <a:tc>
                  <a:txBody>
                    <a:bodyPr/>
                    <a:lstStyle/>
                    <a:p>
                      <a:pPr algn="ctr"/>
                      <a:r>
                        <a:rPr lang="en-US" dirty="0" smtClean="0">
                          <a:solidFill>
                            <a:schemeClr val="accent6">
                              <a:lumMod val="75000"/>
                            </a:schemeClr>
                          </a:solidFill>
                          <a:latin typeface="Wingdings" panose="05000000000000000000" pitchFamily="2" charset="2"/>
                        </a:rPr>
                        <a:t>l</a:t>
                      </a:r>
                      <a:endParaRPr lang="en-US" dirty="0">
                        <a:solidFill>
                          <a:schemeClr val="accent6">
                            <a:lumMod val="75000"/>
                          </a:schemeClr>
                        </a:solidFill>
                        <a:latin typeface="Wingdings" panose="05000000000000000000" pitchFamily="2" charset="2"/>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Meeting</a:t>
                      </a:r>
                    </a:p>
                  </a:txBody>
                  <a:tcPr anchor="ctr"/>
                </a:tc>
                <a:extLst>
                  <a:ext uri="{0D108BD9-81ED-4DB2-BD59-A6C34878D82A}">
                    <a16:rowId xmlns:a16="http://schemas.microsoft.com/office/drawing/2014/main" val="3660155180"/>
                  </a:ext>
                </a:extLst>
              </a:tr>
            </a:tbl>
          </a:graphicData>
        </a:graphic>
      </p:graphicFrame>
      <p:sp>
        <p:nvSpPr>
          <p:cNvPr id="4" name="Slide Number Placeholder 3"/>
          <p:cNvSpPr>
            <a:spLocks noGrp="1"/>
          </p:cNvSpPr>
          <p:nvPr>
            <p:ph type="sldNum" sz="quarter" idx="12"/>
          </p:nvPr>
        </p:nvSpPr>
        <p:spPr/>
        <p:txBody>
          <a:bodyPr/>
          <a:lstStyle/>
          <a:p>
            <a:fld id="{D5136B3D-41E5-4DA2-AEDE-40605DF71FB4}" type="slidenum">
              <a:rPr lang="en-US" smtClean="0"/>
              <a:t>27</a:t>
            </a:fld>
            <a:endParaRPr lang="en-US" dirty="0"/>
          </a:p>
        </p:txBody>
      </p:sp>
      <p:sp>
        <p:nvSpPr>
          <p:cNvPr id="6" name="TextBox 5"/>
          <p:cNvSpPr txBox="1"/>
          <p:nvPr/>
        </p:nvSpPr>
        <p:spPr>
          <a:xfrm>
            <a:off x="1486758" y="1860490"/>
            <a:ext cx="9762995" cy="707886"/>
          </a:xfrm>
          <a:prstGeom prst="rect">
            <a:avLst/>
          </a:prstGeom>
          <a:noFill/>
        </p:spPr>
        <p:txBody>
          <a:bodyPr wrap="square" rtlCol="0">
            <a:spAutoFit/>
          </a:bodyPr>
          <a:lstStyle/>
          <a:p>
            <a:r>
              <a:rPr lang="en-US" sz="2000" b="1" dirty="0" smtClean="0"/>
              <a:t>Scope of Service</a:t>
            </a:r>
            <a:r>
              <a:rPr lang="en-US" sz="2000" dirty="0" smtClean="0"/>
              <a:t>:  Process traffic complaints, perform crash investigations, enforce traffic regulations. </a:t>
            </a:r>
            <a:endParaRPr lang="en-US" sz="2000" dirty="0"/>
          </a:p>
        </p:txBody>
      </p:sp>
    </p:spTree>
    <p:extLst>
      <p:ext uri="{BB962C8B-B14F-4D97-AF65-F5344CB8AC3E}">
        <p14:creationId xmlns:p14="http://schemas.microsoft.com/office/powerpoint/2010/main" val="427955022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3030" y="365125"/>
            <a:ext cx="9970770" cy="1325563"/>
          </a:xfrm>
        </p:spPr>
        <p:txBody>
          <a:bodyPr>
            <a:normAutofit/>
          </a:bodyPr>
          <a:lstStyle/>
          <a:p>
            <a:r>
              <a:rPr lang="en-US" sz="4000" b="1" i="1" dirty="0" smtClean="0">
                <a:solidFill>
                  <a:schemeClr val="accent6">
                    <a:lumMod val="50000"/>
                  </a:schemeClr>
                </a:solidFill>
              </a:rPr>
              <a:t>AAPD Performance Measures – Parking Enforcement/Community Standards</a:t>
            </a:r>
            <a:endParaRPr lang="en-US" sz="4000" b="1" i="1" dirty="0">
              <a:solidFill>
                <a:schemeClr val="accent6">
                  <a:lumMod val="50000"/>
                </a:schemeClr>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221402504"/>
              </p:ext>
            </p:extLst>
          </p:nvPr>
        </p:nvGraphicFramePr>
        <p:xfrm>
          <a:off x="1383030" y="3071367"/>
          <a:ext cx="10278702" cy="1010920"/>
        </p:xfrm>
        <a:graphic>
          <a:graphicData uri="http://schemas.openxmlformats.org/drawingml/2006/table">
            <a:tbl>
              <a:tblPr firstRow="1" bandRow="1">
                <a:tableStyleId>{93296810-A885-4BE3-A3E7-6D5BEEA58F35}</a:tableStyleId>
              </a:tblPr>
              <a:tblGrid>
                <a:gridCol w="3740115">
                  <a:extLst>
                    <a:ext uri="{9D8B030D-6E8A-4147-A177-3AD203B41FA5}">
                      <a16:colId xmlns:a16="http://schemas.microsoft.com/office/drawing/2014/main" val="3582011169"/>
                    </a:ext>
                  </a:extLst>
                </a:gridCol>
                <a:gridCol w="3144033">
                  <a:extLst>
                    <a:ext uri="{9D8B030D-6E8A-4147-A177-3AD203B41FA5}">
                      <a16:colId xmlns:a16="http://schemas.microsoft.com/office/drawing/2014/main" val="1845834329"/>
                    </a:ext>
                  </a:extLst>
                </a:gridCol>
                <a:gridCol w="593928">
                  <a:extLst>
                    <a:ext uri="{9D8B030D-6E8A-4147-A177-3AD203B41FA5}">
                      <a16:colId xmlns:a16="http://schemas.microsoft.com/office/drawing/2014/main" val="1868522639"/>
                    </a:ext>
                  </a:extLst>
                </a:gridCol>
                <a:gridCol w="2800626">
                  <a:extLst>
                    <a:ext uri="{9D8B030D-6E8A-4147-A177-3AD203B41FA5}">
                      <a16:colId xmlns:a16="http://schemas.microsoft.com/office/drawing/2014/main" val="591644001"/>
                    </a:ext>
                  </a:extLst>
                </a:gridCol>
              </a:tblGrid>
              <a:tr h="370840">
                <a:tc>
                  <a:txBody>
                    <a:bodyPr/>
                    <a:lstStyle/>
                    <a:p>
                      <a:pPr algn="ctr"/>
                      <a:r>
                        <a:rPr lang="en-US" dirty="0" smtClean="0"/>
                        <a:t>GOAL</a:t>
                      </a:r>
                      <a:endParaRPr lang="en-US" dirty="0"/>
                    </a:p>
                  </a:txBody>
                  <a:tcPr anchor="ctr">
                    <a:solidFill>
                      <a:schemeClr val="accent6">
                        <a:lumMod val="50000"/>
                      </a:schemeClr>
                    </a:solidFill>
                  </a:tcPr>
                </a:tc>
                <a:tc>
                  <a:txBody>
                    <a:bodyPr/>
                    <a:lstStyle/>
                    <a:p>
                      <a:pPr algn="ctr"/>
                      <a:r>
                        <a:rPr lang="en-US" dirty="0" smtClean="0"/>
                        <a:t>MEASUREMENT</a:t>
                      </a:r>
                      <a:endParaRPr lang="en-US" dirty="0"/>
                    </a:p>
                  </a:txBody>
                  <a:tcPr anchor="ctr">
                    <a:solidFill>
                      <a:schemeClr val="accent6">
                        <a:lumMod val="50000"/>
                      </a:schemeClr>
                    </a:solidFill>
                  </a:tcPr>
                </a:tc>
                <a:tc gridSpan="2">
                  <a:txBody>
                    <a:bodyPr/>
                    <a:lstStyle/>
                    <a:p>
                      <a:pPr algn="ctr"/>
                      <a:r>
                        <a:rPr lang="en-US" dirty="0" smtClean="0"/>
                        <a:t>STATUS</a:t>
                      </a:r>
                      <a:endParaRPr lang="en-US" dirty="0"/>
                    </a:p>
                  </a:txBody>
                  <a:tcPr anchor="ctr">
                    <a:solidFill>
                      <a:schemeClr val="accent6">
                        <a:lumMod val="50000"/>
                      </a:schemeClr>
                    </a:solidFill>
                  </a:tcPr>
                </a:tc>
                <a:tc hMerge="1">
                  <a:txBody>
                    <a:bodyPr/>
                    <a:lstStyle/>
                    <a:p>
                      <a:endParaRPr lang="en-US" dirty="0"/>
                    </a:p>
                  </a:txBody>
                  <a:tcPr>
                    <a:solidFill>
                      <a:schemeClr val="accent6">
                        <a:lumMod val="50000"/>
                      </a:schemeClr>
                    </a:solidFill>
                  </a:tcPr>
                </a:tc>
                <a:extLst>
                  <a:ext uri="{0D108BD9-81ED-4DB2-BD59-A6C34878D82A}">
                    <a16:rowId xmlns:a16="http://schemas.microsoft.com/office/drawing/2014/main" val="3614767194"/>
                  </a:ext>
                </a:extLst>
              </a:tr>
              <a:tr h="370840">
                <a:tc>
                  <a:txBody>
                    <a:bodyPr/>
                    <a:lstStyle/>
                    <a:p>
                      <a:r>
                        <a:rPr lang="en-US" dirty="0" smtClean="0"/>
                        <a:t>100% of complaints</a:t>
                      </a:r>
                      <a:r>
                        <a:rPr lang="en-US" baseline="0" dirty="0" smtClean="0"/>
                        <a:t> are assigned.</a:t>
                      </a:r>
                      <a:endParaRPr lang="en-US" dirty="0"/>
                    </a:p>
                  </a:txBody>
                  <a:tcPr/>
                </a:tc>
                <a:tc>
                  <a:txBody>
                    <a:bodyPr/>
                    <a:lstStyle/>
                    <a:p>
                      <a:r>
                        <a:rPr lang="en-US" dirty="0" smtClean="0"/>
                        <a:t>Records management and supervisor review</a:t>
                      </a:r>
                      <a:endParaRPr lang="en-US" dirty="0"/>
                    </a:p>
                  </a:txBody>
                  <a:tcPr/>
                </a:tc>
                <a:tc>
                  <a:txBody>
                    <a:bodyPr/>
                    <a:lstStyle/>
                    <a:p>
                      <a:pPr algn="ctr"/>
                      <a:r>
                        <a:rPr lang="en-US" dirty="0" smtClean="0">
                          <a:solidFill>
                            <a:schemeClr val="accent6">
                              <a:lumMod val="75000"/>
                            </a:schemeClr>
                          </a:solidFill>
                          <a:latin typeface="Wingdings" panose="05000000000000000000" pitchFamily="2" charset="2"/>
                        </a:rPr>
                        <a:t>l</a:t>
                      </a:r>
                      <a:endParaRPr lang="en-US" dirty="0">
                        <a:solidFill>
                          <a:schemeClr val="accent6">
                            <a:lumMod val="75000"/>
                          </a:schemeClr>
                        </a:solidFill>
                        <a:latin typeface="Wingdings" panose="05000000000000000000" pitchFamily="2" charset="2"/>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Meeting</a:t>
                      </a:r>
                    </a:p>
                  </a:txBody>
                  <a:tcPr anchor="ctr"/>
                </a:tc>
                <a:extLst>
                  <a:ext uri="{0D108BD9-81ED-4DB2-BD59-A6C34878D82A}">
                    <a16:rowId xmlns:a16="http://schemas.microsoft.com/office/drawing/2014/main" val="1746589063"/>
                  </a:ext>
                </a:extLst>
              </a:tr>
            </a:tbl>
          </a:graphicData>
        </a:graphic>
      </p:graphicFrame>
      <p:sp>
        <p:nvSpPr>
          <p:cNvPr id="4" name="Slide Number Placeholder 3"/>
          <p:cNvSpPr>
            <a:spLocks noGrp="1"/>
          </p:cNvSpPr>
          <p:nvPr>
            <p:ph type="sldNum" sz="quarter" idx="12"/>
          </p:nvPr>
        </p:nvSpPr>
        <p:spPr/>
        <p:txBody>
          <a:bodyPr/>
          <a:lstStyle/>
          <a:p>
            <a:fld id="{D5136B3D-41E5-4DA2-AEDE-40605DF71FB4}" type="slidenum">
              <a:rPr lang="en-US" smtClean="0"/>
              <a:t>28</a:t>
            </a:fld>
            <a:endParaRPr lang="en-US" dirty="0"/>
          </a:p>
        </p:txBody>
      </p:sp>
      <p:sp>
        <p:nvSpPr>
          <p:cNvPr id="6" name="TextBox 5"/>
          <p:cNvSpPr txBox="1"/>
          <p:nvPr/>
        </p:nvSpPr>
        <p:spPr>
          <a:xfrm>
            <a:off x="1486758" y="1860490"/>
            <a:ext cx="9762995" cy="400110"/>
          </a:xfrm>
          <a:prstGeom prst="rect">
            <a:avLst/>
          </a:prstGeom>
          <a:noFill/>
        </p:spPr>
        <p:txBody>
          <a:bodyPr wrap="square" rtlCol="0">
            <a:spAutoFit/>
          </a:bodyPr>
          <a:lstStyle/>
          <a:p>
            <a:r>
              <a:rPr lang="en-US" sz="2000" b="1" dirty="0" smtClean="0"/>
              <a:t>Scope of Service</a:t>
            </a:r>
            <a:r>
              <a:rPr lang="en-US" sz="2000" dirty="0" smtClean="0"/>
              <a:t>:  Enforce parking, snow and ice, and vegetation ordinances. </a:t>
            </a:r>
            <a:endParaRPr lang="en-US" sz="2000" dirty="0"/>
          </a:p>
        </p:txBody>
      </p:sp>
    </p:spTree>
    <p:extLst>
      <p:ext uri="{BB962C8B-B14F-4D97-AF65-F5344CB8AC3E}">
        <p14:creationId xmlns:p14="http://schemas.microsoft.com/office/powerpoint/2010/main" val="127769257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3030" y="365125"/>
            <a:ext cx="9970770" cy="1325563"/>
          </a:xfrm>
        </p:spPr>
        <p:txBody>
          <a:bodyPr>
            <a:normAutofit/>
          </a:bodyPr>
          <a:lstStyle/>
          <a:p>
            <a:r>
              <a:rPr lang="en-US" sz="4000" b="1" i="1" dirty="0" smtClean="0">
                <a:solidFill>
                  <a:schemeClr val="accent6">
                    <a:lumMod val="50000"/>
                  </a:schemeClr>
                </a:solidFill>
              </a:rPr>
              <a:t>AAPD Performance Measures – Community Engagement</a:t>
            </a:r>
            <a:endParaRPr lang="en-US" sz="4000" b="1" i="1" dirty="0">
              <a:solidFill>
                <a:schemeClr val="accent6">
                  <a:lumMod val="50000"/>
                </a:schemeClr>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95435785"/>
              </p:ext>
            </p:extLst>
          </p:nvPr>
        </p:nvGraphicFramePr>
        <p:xfrm>
          <a:off x="1491977" y="2736584"/>
          <a:ext cx="10278702" cy="3845560"/>
        </p:xfrm>
        <a:graphic>
          <a:graphicData uri="http://schemas.openxmlformats.org/drawingml/2006/table">
            <a:tbl>
              <a:tblPr firstRow="1" bandRow="1">
                <a:tableStyleId>{93296810-A885-4BE3-A3E7-6D5BEEA58F35}</a:tableStyleId>
              </a:tblPr>
              <a:tblGrid>
                <a:gridCol w="3740115">
                  <a:extLst>
                    <a:ext uri="{9D8B030D-6E8A-4147-A177-3AD203B41FA5}">
                      <a16:colId xmlns:a16="http://schemas.microsoft.com/office/drawing/2014/main" val="3582011169"/>
                    </a:ext>
                  </a:extLst>
                </a:gridCol>
                <a:gridCol w="3144033">
                  <a:extLst>
                    <a:ext uri="{9D8B030D-6E8A-4147-A177-3AD203B41FA5}">
                      <a16:colId xmlns:a16="http://schemas.microsoft.com/office/drawing/2014/main" val="1845834329"/>
                    </a:ext>
                  </a:extLst>
                </a:gridCol>
                <a:gridCol w="593928">
                  <a:extLst>
                    <a:ext uri="{9D8B030D-6E8A-4147-A177-3AD203B41FA5}">
                      <a16:colId xmlns:a16="http://schemas.microsoft.com/office/drawing/2014/main" val="1868522639"/>
                    </a:ext>
                  </a:extLst>
                </a:gridCol>
                <a:gridCol w="2800626">
                  <a:extLst>
                    <a:ext uri="{9D8B030D-6E8A-4147-A177-3AD203B41FA5}">
                      <a16:colId xmlns:a16="http://schemas.microsoft.com/office/drawing/2014/main" val="591644001"/>
                    </a:ext>
                  </a:extLst>
                </a:gridCol>
              </a:tblGrid>
              <a:tr h="370840">
                <a:tc>
                  <a:txBody>
                    <a:bodyPr/>
                    <a:lstStyle/>
                    <a:p>
                      <a:pPr algn="ctr"/>
                      <a:r>
                        <a:rPr lang="en-US" dirty="0" smtClean="0"/>
                        <a:t>GOAL</a:t>
                      </a:r>
                      <a:endParaRPr lang="en-US" dirty="0"/>
                    </a:p>
                  </a:txBody>
                  <a:tcPr anchor="ctr">
                    <a:solidFill>
                      <a:schemeClr val="accent6">
                        <a:lumMod val="50000"/>
                      </a:schemeClr>
                    </a:solidFill>
                  </a:tcPr>
                </a:tc>
                <a:tc>
                  <a:txBody>
                    <a:bodyPr/>
                    <a:lstStyle/>
                    <a:p>
                      <a:pPr algn="ctr"/>
                      <a:r>
                        <a:rPr lang="en-US" dirty="0" smtClean="0"/>
                        <a:t>MEASUREMENT</a:t>
                      </a:r>
                      <a:endParaRPr lang="en-US" dirty="0"/>
                    </a:p>
                  </a:txBody>
                  <a:tcPr anchor="ctr">
                    <a:solidFill>
                      <a:schemeClr val="accent6">
                        <a:lumMod val="50000"/>
                      </a:schemeClr>
                    </a:solidFill>
                  </a:tcPr>
                </a:tc>
                <a:tc gridSpan="2">
                  <a:txBody>
                    <a:bodyPr/>
                    <a:lstStyle/>
                    <a:p>
                      <a:pPr algn="ctr"/>
                      <a:r>
                        <a:rPr lang="en-US" dirty="0" smtClean="0"/>
                        <a:t>STATUS</a:t>
                      </a:r>
                      <a:endParaRPr lang="en-US" dirty="0"/>
                    </a:p>
                  </a:txBody>
                  <a:tcPr anchor="ctr">
                    <a:solidFill>
                      <a:schemeClr val="accent6">
                        <a:lumMod val="50000"/>
                      </a:schemeClr>
                    </a:solidFill>
                  </a:tcPr>
                </a:tc>
                <a:tc hMerge="1">
                  <a:txBody>
                    <a:bodyPr/>
                    <a:lstStyle/>
                    <a:p>
                      <a:endParaRPr lang="en-US" dirty="0"/>
                    </a:p>
                  </a:txBody>
                  <a:tcPr>
                    <a:solidFill>
                      <a:schemeClr val="accent6">
                        <a:lumMod val="50000"/>
                      </a:schemeClr>
                    </a:solidFill>
                  </a:tcPr>
                </a:tc>
                <a:extLst>
                  <a:ext uri="{0D108BD9-81ED-4DB2-BD59-A6C34878D82A}">
                    <a16:rowId xmlns:a16="http://schemas.microsoft.com/office/drawing/2014/main" val="3614767194"/>
                  </a:ext>
                </a:extLst>
              </a:tr>
              <a:tr h="370840">
                <a:tc>
                  <a:txBody>
                    <a:bodyPr/>
                    <a:lstStyle/>
                    <a:p>
                      <a:r>
                        <a:rPr lang="en-US" dirty="0" smtClean="0"/>
                        <a:t>100% attendance</a:t>
                      </a:r>
                      <a:r>
                        <a:rPr lang="en-US" baseline="0" dirty="0" smtClean="0"/>
                        <a:t> rate for any community event/meeting where PD is requested.</a:t>
                      </a:r>
                      <a:endParaRPr lang="en-US" dirty="0"/>
                    </a:p>
                  </a:txBody>
                  <a:tcPr/>
                </a:tc>
                <a:tc>
                  <a:txBody>
                    <a:bodyPr/>
                    <a:lstStyle/>
                    <a:p>
                      <a:r>
                        <a:rPr lang="en-US" dirty="0" smtClean="0"/>
                        <a:t>Supervisor review and schedule tracking</a:t>
                      </a:r>
                      <a:endParaRPr lang="en-US" dirty="0"/>
                    </a:p>
                  </a:txBody>
                  <a:tcPr/>
                </a:tc>
                <a:tc>
                  <a:txBody>
                    <a:bodyPr/>
                    <a:lstStyle/>
                    <a:p>
                      <a:pPr algn="ctr"/>
                      <a:r>
                        <a:rPr lang="en-US" dirty="0" smtClean="0">
                          <a:solidFill>
                            <a:schemeClr val="accent6">
                              <a:lumMod val="75000"/>
                            </a:schemeClr>
                          </a:solidFill>
                          <a:latin typeface="Wingdings" panose="05000000000000000000" pitchFamily="2" charset="2"/>
                        </a:rPr>
                        <a:t>l</a:t>
                      </a:r>
                      <a:endParaRPr lang="en-US" dirty="0">
                        <a:solidFill>
                          <a:schemeClr val="accent6">
                            <a:lumMod val="75000"/>
                          </a:schemeClr>
                        </a:solidFill>
                        <a:latin typeface="Wingdings" panose="05000000000000000000" pitchFamily="2" charset="2"/>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Meeting</a:t>
                      </a:r>
                    </a:p>
                  </a:txBody>
                  <a:tcPr anchor="ctr"/>
                </a:tc>
                <a:extLst>
                  <a:ext uri="{0D108BD9-81ED-4DB2-BD59-A6C34878D82A}">
                    <a16:rowId xmlns:a16="http://schemas.microsoft.com/office/drawing/2014/main" val="1746589063"/>
                  </a:ext>
                </a:extLst>
              </a:tr>
              <a:tr h="440861">
                <a:tc>
                  <a:txBody>
                    <a:bodyPr/>
                    <a:lstStyle/>
                    <a:p>
                      <a:r>
                        <a:rPr lang="en-US" dirty="0" smtClean="0"/>
                        <a:t>Citizen perception of approachability and police community trust is high. </a:t>
                      </a:r>
                      <a:endParaRPr lang="en-US" dirty="0"/>
                    </a:p>
                  </a:txBody>
                  <a:tcPr/>
                </a:tc>
                <a:tc>
                  <a:txBody>
                    <a:bodyPr/>
                    <a:lstStyle/>
                    <a:p>
                      <a:r>
                        <a:rPr lang="en-US" dirty="0" smtClean="0"/>
                        <a:t>Measured by the Resident</a:t>
                      </a:r>
                      <a:r>
                        <a:rPr lang="en-US" baseline="0" dirty="0" smtClean="0"/>
                        <a:t> Satisfaction Survey.</a:t>
                      </a:r>
                      <a:endParaRPr lang="en-US" dirty="0"/>
                    </a:p>
                  </a:txBody>
                  <a:tcPr/>
                </a:tc>
                <a:tc>
                  <a:txBody>
                    <a:bodyPr/>
                    <a:lstStyle/>
                    <a:p>
                      <a:pPr algn="ctr"/>
                      <a:r>
                        <a:rPr lang="en-US" dirty="0" smtClean="0">
                          <a:solidFill>
                            <a:schemeClr val="accent6">
                              <a:lumMod val="75000"/>
                            </a:schemeClr>
                          </a:solidFill>
                          <a:latin typeface="Wingdings" panose="05000000000000000000" pitchFamily="2" charset="2"/>
                        </a:rPr>
                        <a:t>l</a:t>
                      </a:r>
                      <a:endParaRPr lang="en-US" dirty="0">
                        <a:solidFill>
                          <a:schemeClr val="accent6">
                            <a:lumMod val="75000"/>
                          </a:schemeClr>
                        </a:solidFill>
                        <a:latin typeface="Wingdings" panose="05000000000000000000" pitchFamily="2" charset="2"/>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Meeting</a:t>
                      </a:r>
                    </a:p>
                  </a:txBody>
                  <a:tcPr anchor="ctr"/>
                </a:tc>
                <a:extLst>
                  <a:ext uri="{0D108BD9-81ED-4DB2-BD59-A6C34878D82A}">
                    <a16:rowId xmlns:a16="http://schemas.microsoft.com/office/drawing/2014/main" val="2316703799"/>
                  </a:ext>
                </a:extLst>
              </a:tr>
              <a:tr h="370840">
                <a:tc>
                  <a:txBody>
                    <a:bodyPr/>
                    <a:lstStyle/>
                    <a:p>
                      <a:r>
                        <a:rPr lang="en-US" dirty="0" smtClean="0"/>
                        <a:t>100% of citizen complaints are investigated.</a:t>
                      </a:r>
                      <a:endParaRPr lang="en-US" dirty="0"/>
                    </a:p>
                  </a:txBody>
                  <a:tcPr/>
                </a:tc>
                <a:tc>
                  <a:txBody>
                    <a:bodyPr/>
                    <a:lstStyle/>
                    <a:p>
                      <a:r>
                        <a:rPr lang="en-US" dirty="0" smtClean="0"/>
                        <a:t>Records management and supervisor review</a:t>
                      </a:r>
                      <a:endParaRPr lang="en-US" dirty="0"/>
                    </a:p>
                  </a:txBody>
                  <a:tcPr/>
                </a:tc>
                <a:tc>
                  <a:txBody>
                    <a:bodyPr/>
                    <a:lstStyle/>
                    <a:p>
                      <a:pPr algn="ctr"/>
                      <a:r>
                        <a:rPr lang="en-US" dirty="0" smtClean="0">
                          <a:solidFill>
                            <a:schemeClr val="accent6">
                              <a:lumMod val="75000"/>
                            </a:schemeClr>
                          </a:solidFill>
                          <a:latin typeface="Wingdings" panose="05000000000000000000" pitchFamily="2" charset="2"/>
                        </a:rPr>
                        <a:t>l</a:t>
                      </a:r>
                      <a:endParaRPr lang="en-US" dirty="0">
                        <a:solidFill>
                          <a:schemeClr val="accent6">
                            <a:lumMod val="75000"/>
                          </a:schemeClr>
                        </a:solidFill>
                        <a:latin typeface="Wingdings" panose="05000000000000000000" pitchFamily="2" charset="2"/>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Meeting</a:t>
                      </a:r>
                    </a:p>
                  </a:txBody>
                  <a:tcPr anchor="ctr"/>
                </a:tc>
                <a:extLst>
                  <a:ext uri="{0D108BD9-81ED-4DB2-BD59-A6C34878D82A}">
                    <a16:rowId xmlns:a16="http://schemas.microsoft.com/office/drawing/2014/main" val="3660155180"/>
                  </a:ext>
                </a:extLst>
              </a:tr>
              <a:tr h="370840">
                <a:tc>
                  <a:txBody>
                    <a:bodyPr/>
                    <a:lstStyle/>
                    <a:p>
                      <a:r>
                        <a:rPr lang="en-US" dirty="0" smtClean="0"/>
                        <a:t>PD social media footprint</a:t>
                      </a:r>
                      <a:r>
                        <a:rPr lang="en-US" baseline="0" dirty="0" smtClean="0"/>
                        <a:t> is expanded to include Twitter.</a:t>
                      </a:r>
                      <a:endParaRPr lang="en-US" dirty="0"/>
                    </a:p>
                  </a:txBody>
                  <a:tcPr/>
                </a:tc>
                <a:tc>
                  <a:txBody>
                    <a:bodyPr/>
                    <a:lstStyle/>
                    <a:p>
                      <a:r>
                        <a:rPr lang="en-US" dirty="0" smtClean="0"/>
                        <a:t>N/A</a:t>
                      </a:r>
                      <a:endParaRPr lang="en-US" dirty="0"/>
                    </a:p>
                  </a:txBody>
                  <a:tcPr/>
                </a:tc>
                <a:tc>
                  <a:txBody>
                    <a:bodyPr/>
                    <a:lstStyle/>
                    <a:p>
                      <a:pPr algn="ctr"/>
                      <a:r>
                        <a:rPr lang="en-US" dirty="0" smtClean="0">
                          <a:solidFill>
                            <a:schemeClr val="accent6">
                              <a:lumMod val="75000"/>
                            </a:schemeClr>
                          </a:solidFill>
                          <a:latin typeface="Wingdings" panose="05000000000000000000" pitchFamily="2" charset="2"/>
                        </a:rPr>
                        <a:t>l</a:t>
                      </a:r>
                      <a:endParaRPr lang="en-US" dirty="0">
                        <a:solidFill>
                          <a:schemeClr val="accent6">
                            <a:lumMod val="75000"/>
                          </a:schemeClr>
                        </a:solidFill>
                        <a:latin typeface="Wingdings" panose="05000000000000000000" pitchFamily="2" charset="2"/>
                      </a:endParaRPr>
                    </a:p>
                  </a:txBody>
                  <a:tcPr anchor="ctr"/>
                </a:tc>
                <a:tc>
                  <a:txBody>
                    <a:bodyPr/>
                    <a:lstStyle/>
                    <a:p>
                      <a:r>
                        <a:rPr lang="en-US" dirty="0" smtClean="0"/>
                        <a:t>Complete</a:t>
                      </a:r>
                      <a:endParaRPr lang="en-US" dirty="0"/>
                    </a:p>
                  </a:txBody>
                  <a:tcPr anchor="ctr"/>
                </a:tc>
                <a:extLst>
                  <a:ext uri="{0D108BD9-81ED-4DB2-BD59-A6C34878D82A}">
                    <a16:rowId xmlns:a16="http://schemas.microsoft.com/office/drawing/2014/main" val="1563096763"/>
                  </a:ext>
                </a:extLst>
              </a:tr>
              <a:tr h="370840">
                <a:tc>
                  <a:txBody>
                    <a:bodyPr/>
                    <a:lstStyle/>
                    <a:p>
                      <a:r>
                        <a:rPr lang="en-US" dirty="0" smtClean="0"/>
                        <a:t>Safety Town and Citizen’s Police Academy are at capacity</a:t>
                      </a:r>
                      <a:r>
                        <a:rPr lang="en-US" baseline="0" dirty="0" smtClean="0"/>
                        <a:t> attendance.</a:t>
                      </a:r>
                      <a:endParaRPr lang="en-US" dirty="0"/>
                    </a:p>
                  </a:txBody>
                  <a:tcPr/>
                </a:tc>
                <a:tc>
                  <a:txBody>
                    <a:bodyPr/>
                    <a:lstStyle/>
                    <a:p>
                      <a:r>
                        <a:rPr lang="en-US" dirty="0" smtClean="0"/>
                        <a:t>Supervisor review and schedule tracking</a:t>
                      </a:r>
                      <a:endParaRPr lang="en-US" dirty="0"/>
                    </a:p>
                  </a:txBody>
                  <a:tcPr/>
                </a:tc>
                <a:tc>
                  <a:txBody>
                    <a:bodyPr/>
                    <a:lstStyle/>
                    <a:p>
                      <a:pPr algn="ctr"/>
                      <a:r>
                        <a:rPr lang="en-US" dirty="0" smtClean="0">
                          <a:solidFill>
                            <a:schemeClr val="accent6">
                              <a:lumMod val="75000"/>
                            </a:schemeClr>
                          </a:solidFill>
                          <a:latin typeface="Wingdings" panose="05000000000000000000" pitchFamily="2" charset="2"/>
                        </a:rPr>
                        <a:t>l</a:t>
                      </a:r>
                      <a:endParaRPr lang="en-US" dirty="0">
                        <a:solidFill>
                          <a:schemeClr val="accent6">
                            <a:lumMod val="75000"/>
                          </a:schemeClr>
                        </a:solidFill>
                        <a:latin typeface="Wingdings" panose="05000000000000000000" pitchFamily="2" charset="2"/>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Meeting</a:t>
                      </a:r>
                    </a:p>
                  </a:txBody>
                  <a:tcPr anchor="ctr"/>
                </a:tc>
                <a:extLst>
                  <a:ext uri="{0D108BD9-81ED-4DB2-BD59-A6C34878D82A}">
                    <a16:rowId xmlns:a16="http://schemas.microsoft.com/office/drawing/2014/main" val="3008606877"/>
                  </a:ext>
                </a:extLst>
              </a:tr>
            </a:tbl>
          </a:graphicData>
        </a:graphic>
      </p:graphicFrame>
      <p:sp>
        <p:nvSpPr>
          <p:cNvPr id="4" name="Slide Number Placeholder 3"/>
          <p:cNvSpPr>
            <a:spLocks noGrp="1"/>
          </p:cNvSpPr>
          <p:nvPr>
            <p:ph type="sldNum" sz="quarter" idx="12"/>
          </p:nvPr>
        </p:nvSpPr>
        <p:spPr/>
        <p:txBody>
          <a:bodyPr/>
          <a:lstStyle/>
          <a:p>
            <a:fld id="{D5136B3D-41E5-4DA2-AEDE-40605DF71FB4}" type="slidenum">
              <a:rPr lang="en-US" smtClean="0"/>
              <a:t>29</a:t>
            </a:fld>
            <a:endParaRPr lang="en-US" dirty="0"/>
          </a:p>
        </p:txBody>
      </p:sp>
      <p:sp>
        <p:nvSpPr>
          <p:cNvPr id="6" name="TextBox 5"/>
          <p:cNvSpPr txBox="1"/>
          <p:nvPr/>
        </p:nvSpPr>
        <p:spPr>
          <a:xfrm>
            <a:off x="1486758" y="1860490"/>
            <a:ext cx="9762995" cy="707886"/>
          </a:xfrm>
          <a:prstGeom prst="rect">
            <a:avLst/>
          </a:prstGeom>
          <a:noFill/>
        </p:spPr>
        <p:txBody>
          <a:bodyPr wrap="square" rtlCol="0">
            <a:spAutoFit/>
          </a:bodyPr>
          <a:lstStyle/>
          <a:p>
            <a:r>
              <a:rPr lang="en-US" sz="2000" b="1" dirty="0" smtClean="0"/>
              <a:t>Scope of Service</a:t>
            </a:r>
            <a:r>
              <a:rPr lang="en-US" sz="2000" dirty="0" smtClean="0"/>
              <a:t>:  Conduct community meetings and Citizen’s Academy.  Coordinate volunteers.  Provide safety presentations.  Conduct business visits. </a:t>
            </a:r>
            <a:endParaRPr lang="en-US" sz="2000" dirty="0"/>
          </a:p>
        </p:txBody>
      </p:sp>
    </p:spTree>
    <p:extLst>
      <p:ext uri="{BB962C8B-B14F-4D97-AF65-F5344CB8AC3E}">
        <p14:creationId xmlns:p14="http://schemas.microsoft.com/office/powerpoint/2010/main" val="123822229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Deputy Chief of Support Services – Jason Forsberg has been hired.</a:t>
            </a:r>
          </a:p>
          <a:p>
            <a:r>
              <a:rPr lang="en-US" dirty="0" smtClean="0"/>
              <a:t>Community Standards Officer vacancy will be posted soon.</a:t>
            </a:r>
          </a:p>
          <a:p>
            <a:r>
              <a:rPr lang="en-US" dirty="0" smtClean="0"/>
              <a:t>Wellness Checks of Officers being launched. </a:t>
            </a:r>
          </a:p>
          <a:p>
            <a:r>
              <a:rPr lang="en-US" dirty="0" smtClean="0"/>
              <a:t>AAPD is reviewing vehicle requirements in light of the revised Green Fleets policy.</a:t>
            </a:r>
            <a:endParaRPr lang="en-US" dirty="0"/>
          </a:p>
        </p:txBody>
      </p:sp>
      <p:sp>
        <p:nvSpPr>
          <p:cNvPr id="4" name="Slide Number Placeholder 3"/>
          <p:cNvSpPr>
            <a:spLocks noGrp="1"/>
          </p:cNvSpPr>
          <p:nvPr>
            <p:ph type="sldNum" sz="quarter" idx="12"/>
          </p:nvPr>
        </p:nvSpPr>
        <p:spPr/>
        <p:txBody>
          <a:bodyPr/>
          <a:lstStyle/>
          <a:p>
            <a:fld id="{D5136B3D-41E5-4DA2-AEDE-40605DF71FB4}" type="slidenum">
              <a:rPr lang="en-US" smtClean="0"/>
              <a:t>30</a:t>
            </a:fld>
            <a:endParaRPr lang="en-US" dirty="0"/>
          </a:p>
        </p:txBody>
      </p:sp>
      <p:sp>
        <p:nvSpPr>
          <p:cNvPr id="5" name="Title 1"/>
          <p:cNvSpPr>
            <a:spLocks noGrp="1"/>
          </p:cNvSpPr>
          <p:nvPr>
            <p:ph type="title"/>
          </p:nvPr>
        </p:nvSpPr>
        <p:spPr>
          <a:xfrm>
            <a:off x="1211580" y="365125"/>
            <a:ext cx="10142220" cy="964911"/>
          </a:xfrm>
        </p:spPr>
        <p:txBody>
          <a:bodyPr>
            <a:normAutofit/>
          </a:bodyPr>
          <a:lstStyle/>
          <a:p>
            <a:r>
              <a:rPr lang="en-US" sz="4000" b="1" i="1" dirty="0" smtClean="0">
                <a:solidFill>
                  <a:schemeClr val="accent6">
                    <a:lumMod val="50000"/>
                  </a:schemeClr>
                </a:solidFill>
              </a:rPr>
              <a:t>AAPD Updates - General</a:t>
            </a:r>
            <a:endParaRPr lang="en-US" sz="4000" b="1" dirty="0"/>
          </a:p>
        </p:txBody>
      </p:sp>
    </p:spTree>
    <p:extLst>
      <p:ext uri="{BB962C8B-B14F-4D97-AF65-F5344CB8AC3E}">
        <p14:creationId xmlns:p14="http://schemas.microsoft.com/office/powerpoint/2010/main" val="309634792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83030" y="1515649"/>
            <a:ext cx="9970770" cy="4661314"/>
          </a:xfrm>
        </p:spPr>
        <p:txBody>
          <a:bodyPr>
            <a:normAutofit lnSpcReduction="10000"/>
          </a:bodyPr>
          <a:lstStyle/>
          <a:p>
            <a:r>
              <a:rPr lang="en-US" dirty="0" smtClean="0"/>
              <a:t>Task force being formed in collaboration with HRC to develop “charter” for the commission.</a:t>
            </a:r>
          </a:p>
          <a:p>
            <a:r>
              <a:rPr lang="en-US" dirty="0" smtClean="0"/>
              <a:t>“Charter” will define roles, responsibilities, and authorities for incorporation into Council action.</a:t>
            </a:r>
          </a:p>
          <a:p>
            <a:r>
              <a:rPr lang="en-US" dirty="0" smtClean="0"/>
              <a:t>Deputy Chief Forsberg and Assistant City Attorney Slay are City representatives on task force.</a:t>
            </a:r>
          </a:p>
          <a:p>
            <a:r>
              <a:rPr lang="en-US" dirty="0" smtClean="0"/>
              <a:t>Goal is to complete task force work in June-July timeframe.</a:t>
            </a:r>
          </a:p>
          <a:p>
            <a:r>
              <a:rPr lang="en-US" dirty="0" smtClean="0"/>
              <a:t>Concurrent task is to recruit Commission Chair and identify support resources.</a:t>
            </a:r>
          </a:p>
          <a:p>
            <a:r>
              <a:rPr lang="en-US" dirty="0" smtClean="0"/>
              <a:t>Recruitment and training of Commission members anticipated June-December.  </a:t>
            </a:r>
            <a:endParaRPr lang="en-US" dirty="0"/>
          </a:p>
        </p:txBody>
      </p:sp>
      <p:sp>
        <p:nvSpPr>
          <p:cNvPr id="4" name="Slide Number Placeholder 3"/>
          <p:cNvSpPr>
            <a:spLocks noGrp="1"/>
          </p:cNvSpPr>
          <p:nvPr>
            <p:ph type="sldNum" sz="quarter" idx="12"/>
          </p:nvPr>
        </p:nvSpPr>
        <p:spPr/>
        <p:txBody>
          <a:bodyPr/>
          <a:lstStyle/>
          <a:p>
            <a:fld id="{D5136B3D-41E5-4DA2-AEDE-40605DF71FB4}" type="slidenum">
              <a:rPr lang="en-US" smtClean="0"/>
              <a:t>31</a:t>
            </a:fld>
            <a:endParaRPr lang="en-US" dirty="0"/>
          </a:p>
        </p:txBody>
      </p:sp>
      <p:sp>
        <p:nvSpPr>
          <p:cNvPr id="5" name="Title 1"/>
          <p:cNvSpPr>
            <a:spLocks noGrp="1"/>
          </p:cNvSpPr>
          <p:nvPr>
            <p:ph type="title"/>
          </p:nvPr>
        </p:nvSpPr>
        <p:spPr>
          <a:xfrm>
            <a:off x="1211580" y="365125"/>
            <a:ext cx="10475204" cy="964911"/>
          </a:xfrm>
        </p:spPr>
        <p:txBody>
          <a:bodyPr>
            <a:noAutofit/>
          </a:bodyPr>
          <a:lstStyle/>
          <a:p>
            <a:r>
              <a:rPr lang="en-US" sz="4000" b="1" i="1" dirty="0" smtClean="0">
                <a:solidFill>
                  <a:schemeClr val="accent6">
                    <a:lumMod val="50000"/>
                  </a:schemeClr>
                </a:solidFill>
              </a:rPr>
              <a:t>01 – Civilian Review:  Co-Producing Policing Commission</a:t>
            </a:r>
            <a:endParaRPr lang="en-US" sz="4000" b="1" dirty="0"/>
          </a:p>
        </p:txBody>
      </p:sp>
    </p:spTree>
    <p:extLst>
      <p:ext uri="{BB962C8B-B14F-4D97-AF65-F5344CB8AC3E}">
        <p14:creationId xmlns:p14="http://schemas.microsoft.com/office/powerpoint/2010/main" val="228670827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5136B3D-41E5-4DA2-AEDE-40605DF71FB4}" type="slidenum">
              <a:rPr lang="en-US" smtClean="0"/>
              <a:t>32</a:t>
            </a:fld>
            <a:endParaRPr lang="en-US" dirty="0"/>
          </a:p>
        </p:txBody>
      </p:sp>
      <p:sp>
        <p:nvSpPr>
          <p:cNvPr id="5" name="Title 1"/>
          <p:cNvSpPr>
            <a:spLocks noGrp="1"/>
          </p:cNvSpPr>
          <p:nvPr>
            <p:ph type="title"/>
          </p:nvPr>
        </p:nvSpPr>
        <p:spPr>
          <a:xfrm>
            <a:off x="1211580" y="365125"/>
            <a:ext cx="10142220" cy="964911"/>
          </a:xfrm>
        </p:spPr>
        <p:txBody>
          <a:bodyPr>
            <a:normAutofit/>
          </a:bodyPr>
          <a:lstStyle/>
          <a:p>
            <a:r>
              <a:rPr lang="en-US" sz="4000" b="1" i="1" dirty="0" smtClean="0">
                <a:solidFill>
                  <a:schemeClr val="accent6">
                    <a:lumMod val="50000"/>
                  </a:schemeClr>
                </a:solidFill>
              </a:rPr>
              <a:t>02 – Community Engagement</a:t>
            </a:r>
            <a:endParaRPr lang="en-US" sz="4000" b="1" dirty="0"/>
          </a:p>
        </p:txBody>
      </p:sp>
      <p:graphicFrame>
        <p:nvGraphicFramePr>
          <p:cNvPr id="2" name="Table 1"/>
          <p:cNvGraphicFramePr>
            <a:graphicFrameLocks noGrp="1"/>
          </p:cNvGraphicFramePr>
          <p:nvPr>
            <p:extLst>
              <p:ext uri="{D42A27DB-BD31-4B8C-83A1-F6EECF244321}">
                <p14:modId xmlns:p14="http://schemas.microsoft.com/office/powerpoint/2010/main" val="3788478403"/>
              </p:ext>
            </p:extLst>
          </p:nvPr>
        </p:nvGraphicFramePr>
        <p:xfrm>
          <a:off x="1297305" y="1330036"/>
          <a:ext cx="9970770" cy="1833880"/>
        </p:xfrm>
        <a:graphic>
          <a:graphicData uri="http://schemas.openxmlformats.org/drawingml/2006/table">
            <a:tbl>
              <a:tblPr firstRow="1" bandRow="1">
                <a:tableStyleId>{93296810-A885-4BE3-A3E7-6D5BEEA58F35}</a:tableStyleId>
              </a:tblPr>
              <a:tblGrid>
                <a:gridCol w="4985385">
                  <a:extLst>
                    <a:ext uri="{9D8B030D-6E8A-4147-A177-3AD203B41FA5}">
                      <a16:colId xmlns:a16="http://schemas.microsoft.com/office/drawing/2014/main" val="4154129924"/>
                    </a:ext>
                  </a:extLst>
                </a:gridCol>
                <a:gridCol w="4985385">
                  <a:extLst>
                    <a:ext uri="{9D8B030D-6E8A-4147-A177-3AD203B41FA5}">
                      <a16:colId xmlns:a16="http://schemas.microsoft.com/office/drawing/2014/main" val="1029114664"/>
                    </a:ext>
                  </a:extLst>
                </a:gridCol>
              </a:tblGrid>
              <a:tr h="370840">
                <a:tc>
                  <a:txBody>
                    <a:bodyPr/>
                    <a:lstStyle/>
                    <a:p>
                      <a:r>
                        <a:rPr lang="en-US" dirty="0" smtClean="0"/>
                        <a:t>HH Report Recommendation</a:t>
                      </a:r>
                      <a:endParaRPr lang="en-US" dirty="0"/>
                    </a:p>
                  </a:txBody>
                  <a:tcPr>
                    <a:solidFill>
                      <a:schemeClr val="accent6">
                        <a:lumMod val="50000"/>
                      </a:schemeClr>
                    </a:solidFill>
                  </a:tcPr>
                </a:tc>
                <a:tc>
                  <a:txBody>
                    <a:bodyPr/>
                    <a:lstStyle/>
                    <a:p>
                      <a:r>
                        <a:rPr lang="en-US" dirty="0" smtClean="0"/>
                        <a:t>Action(s)</a:t>
                      </a:r>
                      <a:r>
                        <a:rPr lang="en-US" baseline="0" dirty="0" smtClean="0"/>
                        <a:t> in Progress</a:t>
                      </a:r>
                      <a:endParaRPr lang="en-US" dirty="0"/>
                    </a:p>
                  </a:txBody>
                  <a:tcPr>
                    <a:solidFill>
                      <a:schemeClr val="accent6">
                        <a:lumMod val="50000"/>
                      </a:schemeClr>
                    </a:solidFill>
                  </a:tcPr>
                </a:tc>
                <a:extLst>
                  <a:ext uri="{0D108BD9-81ED-4DB2-BD59-A6C34878D82A}">
                    <a16:rowId xmlns:a16="http://schemas.microsoft.com/office/drawing/2014/main" val="3622018316"/>
                  </a:ext>
                </a:extLst>
              </a:tr>
              <a:tr h="370840">
                <a:tc>
                  <a:txBody>
                    <a:bodyPr/>
                    <a:lstStyle/>
                    <a:p>
                      <a:r>
                        <a:rPr lang="en-US" dirty="0" smtClean="0"/>
                        <a:t>2.1</a:t>
                      </a:r>
                      <a:r>
                        <a:rPr lang="en-US" baseline="0" dirty="0" smtClean="0"/>
                        <a:t> – An AAPD adoption of an organizational approach to community policing will develop strategies and roles for community engagement and problem-solving at every level and unit of the organization.</a:t>
                      </a:r>
                      <a:endParaRPr lang="en-US" dirty="0"/>
                    </a:p>
                  </a:txBody>
                  <a:tcPr/>
                </a:tc>
                <a:tc>
                  <a:txBody>
                    <a:bodyPr/>
                    <a:lstStyle/>
                    <a:p>
                      <a:pPr marL="285750" indent="-285750">
                        <a:buFont typeface="Arial" panose="020B0604020202020204" pitchFamily="34" charset="0"/>
                        <a:buChar char="•"/>
                      </a:pPr>
                      <a:r>
                        <a:rPr lang="en-US" dirty="0" smtClean="0"/>
                        <a:t>CPPC will play key role in determining what AAPD Community Engagement looks like.</a:t>
                      </a:r>
                    </a:p>
                    <a:p>
                      <a:pPr marL="285750" indent="-285750">
                        <a:buFont typeface="Arial" panose="020B0604020202020204" pitchFamily="34" charset="0"/>
                        <a:buChar char="•"/>
                      </a:pPr>
                      <a:r>
                        <a:rPr lang="en-US" dirty="0" smtClean="0"/>
                        <a:t>Operationalize Community Engagement</a:t>
                      </a:r>
                    </a:p>
                    <a:p>
                      <a:pPr marL="285750" indent="-285750">
                        <a:buFont typeface="Arial" panose="020B0604020202020204" pitchFamily="34" charset="0"/>
                        <a:buChar char="•"/>
                      </a:pPr>
                      <a:r>
                        <a:rPr lang="en-US" dirty="0" smtClean="0"/>
                        <a:t>Staffing Study</a:t>
                      </a:r>
                    </a:p>
                    <a:p>
                      <a:pPr marL="285750" indent="-285750">
                        <a:buFont typeface="Arial" panose="020B0604020202020204" pitchFamily="34" charset="0"/>
                        <a:buChar char="•"/>
                      </a:pPr>
                      <a:r>
                        <a:rPr lang="en-US" dirty="0" smtClean="0"/>
                        <a:t>CEU orientation period</a:t>
                      </a:r>
                      <a:endParaRPr lang="en-US" dirty="0"/>
                    </a:p>
                  </a:txBody>
                  <a:tcPr/>
                </a:tc>
                <a:extLst>
                  <a:ext uri="{0D108BD9-81ED-4DB2-BD59-A6C34878D82A}">
                    <a16:rowId xmlns:a16="http://schemas.microsoft.com/office/drawing/2014/main" val="1225704183"/>
                  </a:ext>
                </a:extLst>
              </a:tr>
            </a:tbl>
          </a:graphicData>
        </a:graphic>
      </p:graphicFrame>
    </p:spTree>
    <p:extLst>
      <p:ext uri="{BB962C8B-B14F-4D97-AF65-F5344CB8AC3E}">
        <p14:creationId xmlns:p14="http://schemas.microsoft.com/office/powerpoint/2010/main" val="202903353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7305" y="4430372"/>
            <a:ext cx="9970770" cy="1670442"/>
          </a:xfrm>
        </p:spPr>
        <p:txBody>
          <a:bodyPr/>
          <a:lstStyle/>
          <a:p>
            <a:pPr marL="0" indent="0">
              <a:buNone/>
            </a:pPr>
            <a:r>
              <a:rPr lang="en-US" dirty="0" smtClean="0"/>
              <a:t>Other related actions:</a:t>
            </a:r>
          </a:p>
          <a:p>
            <a:r>
              <a:rPr lang="en-US" dirty="0" smtClean="0"/>
              <a:t>AAPD issued an Audit Policy in 2015.</a:t>
            </a:r>
          </a:p>
          <a:p>
            <a:r>
              <a:rPr lang="en-US" dirty="0" smtClean="0"/>
              <a:t>AAPD has fielded body worn cameras to increase accountability.</a:t>
            </a:r>
            <a:endParaRPr lang="en-US" dirty="0"/>
          </a:p>
        </p:txBody>
      </p:sp>
      <p:sp>
        <p:nvSpPr>
          <p:cNvPr id="4" name="Slide Number Placeholder 3"/>
          <p:cNvSpPr>
            <a:spLocks noGrp="1"/>
          </p:cNvSpPr>
          <p:nvPr>
            <p:ph type="sldNum" sz="quarter" idx="12"/>
          </p:nvPr>
        </p:nvSpPr>
        <p:spPr/>
        <p:txBody>
          <a:bodyPr/>
          <a:lstStyle/>
          <a:p>
            <a:fld id="{D5136B3D-41E5-4DA2-AEDE-40605DF71FB4}" type="slidenum">
              <a:rPr lang="en-US" smtClean="0"/>
              <a:t>33</a:t>
            </a:fld>
            <a:endParaRPr lang="en-US" dirty="0"/>
          </a:p>
        </p:txBody>
      </p:sp>
      <p:sp>
        <p:nvSpPr>
          <p:cNvPr id="5" name="Title 1"/>
          <p:cNvSpPr>
            <a:spLocks noGrp="1"/>
          </p:cNvSpPr>
          <p:nvPr>
            <p:ph type="title"/>
          </p:nvPr>
        </p:nvSpPr>
        <p:spPr>
          <a:xfrm>
            <a:off x="1211580" y="365125"/>
            <a:ext cx="10142220" cy="964911"/>
          </a:xfrm>
        </p:spPr>
        <p:txBody>
          <a:bodyPr>
            <a:normAutofit/>
          </a:bodyPr>
          <a:lstStyle/>
          <a:p>
            <a:r>
              <a:rPr lang="en-US" sz="4000" b="1" i="1" dirty="0" smtClean="0">
                <a:solidFill>
                  <a:schemeClr val="accent6">
                    <a:lumMod val="50000"/>
                  </a:schemeClr>
                </a:solidFill>
              </a:rPr>
              <a:t>03 – Citizen Complaints and Discipline</a:t>
            </a:r>
            <a:endParaRPr lang="en-US" sz="4000" b="1" dirty="0"/>
          </a:p>
        </p:txBody>
      </p:sp>
      <p:graphicFrame>
        <p:nvGraphicFramePr>
          <p:cNvPr id="2" name="Table 1"/>
          <p:cNvGraphicFramePr>
            <a:graphicFrameLocks noGrp="1"/>
          </p:cNvGraphicFramePr>
          <p:nvPr>
            <p:extLst>
              <p:ext uri="{D42A27DB-BD31-4B8C-83A1-F6EECF244321}">
                <p14:modId xmlns:p14="http://schemas.microsoft.com/office/powerpoint/2010/main" val="3817893097"/>
              </p:ext>
            </p:extLst>
          </p:nvPr>
        </p:nvGraphicFramePr>
        <p:xfrm>
          <a:off x="1297305" y="1330036"/>
          <a:ext cx="9970770" cy="2473960"/>
        </p:xfrm>
        <a:graphic>
          <a:graphicData uri="http://schemas.openxmlformats.org/drawingml/2006/table">
            <a:tbl>
              <a:tblPr firstRow="1" bandRow="1">
                <a:tableStyleId>{93296810-A885-4BE3-A3E7-6D5BEEA58F35}</a:tableStyleId>
              </a:tblPr>
              <a:tblGrid>
                <a:gridCol w="4985385">
                  <a:extLst>
                    <a:ext uri="{9D8B030D-6E8A-4147-A177-3AD203B41FA5}">
                      <a16:colId xmlns:a16="http://schemas.microsoft.com/office/drawing/2014/main" val="4154129924"/>
                    </a:ext>
                  </a:extLst>
                </a:gridCol>
                <a:gridCol w="4985385">
                  <a:extLst>
                    <a:ext uri="{9D8B030D-6E8A-4147-A177-3AD203B41FA5}">
                      <a16:colId xmlns:a16="http://schemas.microsoft.com/office/drawing/2014/main" val="1029114664"/>
                    </a:ext>
                  </a:extLst>
                </a:gridCol>
              </a:tblGrid>
              <a:tr h="370840">
                <a:tc>
                  <a:txBody>
                    <a:bodyPr/>
                    <a:lstStyle/>
                    <a:p>
                      <a:r>
                        <a:rPr lang="en-US" dirty="0" smtClean="0"/>
                        <a:t>HH Report Recommendation</a:t>
                      </a:r>
                      <a:endParaRPr lang="en-US" dirty="0"/>
                    </a:p>
                  </a:txBody>
                  <a:tcPr>
                    <a:solidFill>
                      <a:schemeClr val="accent6">
                        <a:lumMod val="50000"/>
                      </a:schemeClr>
                    </a:solidFill>
                  </a:tcPr>
                </a:tc>
                <a:tc>
                  <a:txBody>
                    <a:bodyPr/>
                    <a:lstStyle/>
                    <a:p>
                      <a:r>
                        <a:rPr lang="en-US" dirty="0" smtClean="0"/>
                        <a:t>Action(s) Taken</a:t>
                      </a:r>
                      <a:endParaRPr lang="en-US" dirty="0"/>
                    </a:p>
                  </a:txBody>
                  <a:tcPr>
                    <a:solidFill>
                      <a:schemeClr val="accent6">
                        <a:lumMod val="50000"/>
                      </a:schemeClr>
                    </a:solidFill>
                  </a:tcPr>
                </a:tc>
                <a:extLst>
                  <a:ext uri="{0D108BD9-81ED-4DB2-BD59-A6C34878D82A}">
                    <a16:rowId xmlns:a16="http://schemas.microsoft.com/office/drawing/2014/main" val="3622018316"/>
                  </a:ext>
                </a:extLst>
              </a:tr>
              <a:tr h="370840">
                <a:tc>
                  <a:txBody>
                    <a:bodyPr/>
                    <a:lstStyle/>
                    <a:p>
                      <a:r>
                        <a:rPr lang="en-US" dirty="0" smtClean="0"/>
                        <a:t>3.1 – The</a:t>
                      </a:r>
                      <a:r>
                        <a:rPr lang="en-US" baseline="0" dirty="0" smtClean="0"/>
                        <a:t> AAPD might consider reviewing what aggregate complaint and disciplinary data it can share legally with the community to build community trust.</a:t>
                      </a:r>
                      <a:endParaRPr lang="en-US" dirty="0"/>
                    </a:p>
                  </a:txBody>
                  <a:tcPr/>
                </a:tc>
                <a:tc>
                  <a:txBody>
                    <a:bodyPr/>
                    <a:lstStyle/>
                    <a:p>
                      <a:r>
                        <a:rPr lang="en-US" dirty="0" smtClean="0"/>
                        <a:t>AAPD is updating its website to incorporate citizen complaint data.</a:t>
                      </a:r>
                      <a:endParaRPr lang="en-US" dirty="0"/>
                    </a:p>
                  </a:txBody>
                  <a:tcPr/>
                </a:tc>
                <a:extLst>
                  <a:ext uri="{0D108BD9-81ED-4DB2-BD59-A6C34878D82A}">
                    <a16:rowId xmlns:a16="http://schemas.microsoft.com/office/drawing/2014/main" val="1225704183"/>
                  </a:ext>
                </a:extLst>
              </a:tr>
              <a:tr h="370840">
                <a:tc>
                  <a:txBody>
                    <a:bodyPr/>
                    <a:lstStyle/>
                    <a:p>
                      <a:r>
                        <a:rPr lang="en-US" dirty="0" smtClean="0"/>
                        <a:t>3.4 – The AAPD</a:t>
                      </a:r>
                      <a:r>
                        <a:rPr lang="en-US" baseline="0" dirty="0" smtClean="0"/>
                        <a:t> should consider including appropriate training and supervisory guidance for the early intervention system.</a:t>
                      </a:r>
                      <a:endParaRPr lang="en-US" dirty="0"/>
                    </a:p>
                  </a:txBody>
                  <a:tcPr/>
                </a:tc>
                <a:tc>
                  <a:txBody>
                    <a:bodyPr/>
                    <a:lstStyle/>
                    <a:p>
                      <a:r>
                        <a:rPr lang="en-US" dirty="0" smtClean="0"/>
                        <a:t>AAPD issued and Early Intervention</a:t>
                      </a:r>
                      <a:r>
                        <a:rPr lang="en-US" baseline="0" dirty="0" smtClean="0"/>
                        <a:t> Policy in August 2017.</a:t>
                      </a:r>
                      <a:endParaRPr lang="en-US" dirty="0"/>
                    </a:p>
                  </a:txBody>
                  <a:tcPr/>
                </a:tc>
                <a:extLst>
                  <a:ext uri="{0D108BD9-81ED-4DB2-BD59-A6C34878D82A}">
                    <a16:rowId xmlns:a16="http://schemas.microsoft.com/office/drawing/2014/main" val="4226453366"/>
                  </a:ext>
                </a:extLst>
              </a:tr>
            </a:tbl>
          </a:graphicData>
        </a:graphic>
      </p:graphicFrame>
    </p:spTree>
    <p:extLst>
      <p:ext uri="{BB962C8B-B14F-4D97-AF65-F5344CB8AC3E}">
        <p14:creationId xmlns:p14="http://schemas.microsoft.com/office/powerpoint/2010/main" val="107703411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5136B3D-41E5-4DA2-AEDE-40605DF71FB4}" type="slidenum">
              <a:rPr lang="en-US" smtClean="0"/>
              <a:t>34</a:t>
            </a:fld>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432560107"/>
              </p:ext>
            </p:extLst>
          </p:nvPr>
        </p:nvGraphicFramePr>
        <p:xfrm>
          <a:off x="1383030" y="2154029"/>
          <a:ext cx="9970770" cy="2382520"/>
        </p:xfrm>
        <a:graphic>
          <a:graphicData uri="http://schemas.openxmlformats.org/drawingml/2006/table">
            <a:tbl>
              <a:tblPr firstRow="1" bandRow="1">
                <a:tableStyleId>{93296810-A885-4BE3-A3E7-6D5BEEA58F35}</a:tableStyleId>
              </a:tblPr>
              <a:tblGrid>
                <a:gridCol w="4985385">
                  <a:extLst>
                    <a:ext uri="{9D8B030D-6E8A-4147-A177-3AD203B41FA5}">
                      <a16:colId xmlns:a16="http://schemas.microsoft.com/office/drawing/2014/main" val="4154129924"/>
                    </a:ext>
                  </a:extLst>
                </a:gridCol>
                <a:gridCol w="4985385">
                  <a:extLst>
                    <a:ext uri="{9D8B030D-6E8A-4147-A177-3AD203B41FA5}">
                      <a16:colId xmlns:a16="http://schemas.microsoft.com/office/drawing/2014/main" val="1029114664"/>
                    </a:ext>
                  </a:extLst>
                </a:gridCol>
              </a:tblGrid>
              <a:tr h="370840">
                <a:tc>
                  <a:txBody>
                    <a:bodyPr/>
                    <a:lstStyle/>
                    <a:p>
                      <a:r>
                        <a:rPr lang="en-US" dirty="0" smtClean="0"/>
                        <a:t>HH Report Recommendation</a:t>
                      </a:r>
                      <a:endParaRPr lang="en-US" dirty="0"/>
                    </a:p>
                  </a:txBody>
                  <a:tcPr>
                    <a:solidFill>
                      <a:schemeClr val="accent6">
                        <a:lumMod val="50000"/>
                      </a:schemeClr>
                    </a:solidFill>
                  </a:tcPr>
                </a:tc>
                <a:tc>
                  <a:txBody>
                    <a:bodyPr/>
                    <a:lstStyle/>
                    <a:p>
                      <a:r>
                        <a:rPr lang="en-US" dirty="0" smtClean="0"/>
                        <a:t>Action(s) Taken</a:t>
                      </a:r>
                      <a:endParaRPr lang="en-US" dirty="0"/>
                    </a:p>
                  </a:txBody>
                  <a:tcPr>
                    <a:solidFill>
                      <a:schemeClr val="accent6">
                        <a:lumMod val="50000"/>
                      </a:schemeClr>
                    </a:solidFill>
                  </a:tcPr>
                </a:tc>
                <a:extLst>
                  <a:ext uri="{0D108BD9-81ED-4DB2-BD59-A6C34878D82A}">
                    <a16:rowId xmlns:a16="http://schemas.microsoft.com/office/drawing/2014/main" val="3622018316"/>
                  </a:ext>
                </a:extLst>
              </a:tr>
              <a:tr h="370840">
                <a:tc>
                  <a:txBody>
                    <a:bodyPr/>
                    <a:lstStyle/>
                    <a:p>
                      <a:r>
                        <a:rPr lang="en-US" dirty="0" smtClean="0"/>
                        <a:t>4.1 – The</a:t>
                      </a:r>
                      <a:r>
                        <a:rPr lang="en-US" baseline="0" dirty="0" smtClean="0"/>
                        <a:t> CALEA concepts of adherence to standards, integrity, and continuous review need to be institutionalized within the AAPD as part of the organizational vision and approach to the CALEA adoption and review process.</a:t>
                      </a:r>
                      <a:endParaRPr lang="en-US" dirty="0"/>
                    </a:p>
                  </a:txBody>
                  <a:tcPr/>
                </a:tc>
                <a:tc>
                  <a:txBody>
                    <a:bodyPr/>
                    <a:lstStyle/>
                    <a:p>
                      <a:r>
                        <a:rPr lang="en-US" dirty="0" smtClean="0"/>
                        <a:t>On-site assessment scheduled for March 3-5</a:t>
                      </a:r>
                    </a:p>
                    <a:p>
                      <a:r>
                        <a:rPr lang="en-US" dirty="0" smtClean="0"/>
                        <a:t>Public Hearing to </a:t>
                      </a:r>
                      <a:r>
                        <a:rPr lang="en-US" dirty="0" smtClean="0"/>
                        <a:t>be held </a:t>
                      </a:r>
                      <a:r>
                        <a:rPr lang="en-US" dirty="0" smtClean="0"/>
                        <a:t>at CC chambers on Sunday, March 5</a:t>
                      </a:r>
                      <a:r>
                        <a:rPr lang="en-US" baseline="30000" dirty="0" smtClean="0"/>
                        <a:t>th.</a:t>
                      </a:r>
                      <a:r>
                        <a:rPr lang="en-US" dirty="0" smtClean="0"/>
                        <a:t> </a:t>
                      </a:r>
                    </a:p>
                    <a:p>
                      <a:r>
                        <a:rPr lang="en-US" dirty="0" smtClean="0"/>
                        <a:t>CALEA award expected at Grand Rapids CALEA conference July 25-28.</a:t>
                      </a:r>
                    </a:p>
                    <a:p>
                      <a:r>
                        <a:rPr lang="en-US" dirty="0" smtClean="0"/>
                        <a:t>CALEA responsibilities </a:t>
                      </a:r>
                      <a:r>
                        <a:rPr lang="en-US" dirty="0" smtClean="0"/>
                        <a:t>to shift </a:t>
                      </a:r>
                      <a:r>
                        <a:rPr lang="en-US" dirty="0" smtClean="0"/>
                        <a:t>to post award.</a:t>
                      </a:r>
                    </a:p>
                    <a:p>
                      <a:endParaRPr lang="en-US" dirty="0"/>
                    </a:p>
                  </a:txBody>
                  <a:tcPr/>
                </a:tc>
                <a:extLst>
                  <a:ext uri="{0D108BD9-81ED-4DB2-BD59-A6C34878D82A}">
                    <a16:rowId xmlns:a16="http://schemas.microsoft.com/office/drawing/2014/main" val="1225704183"/>
                  </a:ext>
                </a:extLst>
              </a:tr>
            </a:tbl>
          </a:graphicData>
        </a:graphic>
      </p:graphicFrame>
      <p:sp>
        <p:nvSpPr>
          <p:cNvPr id="7" name="Title 1"/>
          <p:cNvSpPr>
            <a:spLocks noGrp="1"/>
          </p:cNvSpPr>
          <p:nvPr>
            <p:ph type="title"/>
          </p:nvPr>
        </p:nvSpPr>
        <p:spPr>
          <a:xfrm>
            <a:off x="1211580" y="365125"/>
            <a:ext cx="10142220" cy="964911"/>
          </a:xfrm>
        </p:spPr>
        <p:txBody>
          <a:bodyPr>
            <a:noAutofit/>
          </a:bodyPr>
          <a:lstStyle/>
          <a:p>
            <a:r>
              <a:rPr lang="en-US" sz="4000" b="1" i="1" dirty="0" smtClean="0">
                <a:solidFill>
                  <a:schemeClr val="accent6">
                    <a:lumMod val="50000"/>
                  </a:schemeClr>
                </a:solidFill>
              </a:rPr>
              <a:t>04 – CALEA (Commission on Accreditation for Law Enforcement Agencies</a:t>
            </a:r>
            <a:endParaRPr lang="en-US" sz="4000" b="1" dirty="0"/>
          </a:p>
        </p:txBody>
      </p:sp>
    </p:spTree>
    <p:extLst>
      <p:ext uri="{BB962C8B-B14F-4D97-AF65-F5344CB8AC3E}">
        <p14:creationId xmlns:p14="http://schemas.microsoft.com/office/powerpoint/2010/main" val="110942724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5136B3D-41E5-4DA2-AEDE-40605DF71FB4}" type="slidenum">
              <a:rPr lang="en-US" smtClean="0"/>
              <a:t>35</a:t>
            </a:fld>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3082785724"/>
              </p:ext>
            </p:extLst>
          </p:nvPr>
        </p:nvGraphicFramePr>
        <p:xfrm>
          <a:off x="1297305" y="1427519"/>
          <a:ext cx="9970770" cy="3388360"/>
        </p:xfrm>
        <a:graphic>
          <a:graphicData uri="http://schemas.openxmlformats.org/drawingml/2006/table">
            <a:tbl>
              <a:tblPr firstRow="1" bandRow="1">
                <a:tableStyleId>{93296810-A885-4BE3-A3E7-6D5BEEA58F35}</a:tableStyleId>
              </a:tblPr>
              <a:tblGrid>
                <a:gridCol w="6318520">
                  <a:extLst>
                    <a:ext uri="{9D8B030D-6E8A-4147-A177-3AD203B41FA5}">
                      <a16:colId xmlns:a16="http://schemas.microsoft.com/office/drawing/2014/main" val="4154129924"/>
                    </a:ext>
                  </a:extLst>
                </a:gridCol>
                <a:gridCol w="3652250">
                  <a:extLst>
                    <a:ext uri="{9D8B030D-6E8A-4147-A177-3AD203B41FA5}">
                      <a16:colId xmlns:a16="http://schemas.microsoft.com/office/drawing/2014/main" val="1029114664"/>
                    </a:ext>
                  </a:extLst>
                </a:gridCol>
              </a:tblGrid>
              <a:tr h="370840">
                <a:tc>
                  <a:txBody>
                    <a:bodyPr/>
                    <a:lstStyle/>
                    <a:p>
                      <a:r>
                        <a:rPr lang="en-US" dirty="0" smtClean="0"/>
                        <a:t>HH Report Recommendation</a:t>
                      </a:r>
                      <a:endParaRPr lang="en-US" dirty="0"/>
                    </a:p>
                  </a:txBody>
                  <a:tcPr>
                    <a:solidFill>
                      <a:schemeClr val="accent6">
                        <a:lumMod val="50000"/>
                      </a:schemeClr>
                    </a:solidFill>
                  </a:tcPr>
                </a:tc>
                <a:tc>
                  <a:txBody>
                    <a:bodyPr/>
                    <a:lstStyle/>
                    <a:p>
                      <a:r>
                        <a:rPr lang="en-US" dirty="0" smtClean="0"/>
                        <a:t>Action(s) Taken</a:t>
                      </a:r>
                      <a:endParaRPr lang="en-US" dirty="0"/>
                    </a:p>
                  </a:txBody>
                  <a:tcPr>
                    <a:solidFill>
                      <a:schemeClr val="accent6">
                        <a:lumMod val="50000"/>
                      </a:schemeClr>
                    </a:solidFill>
                  </a:tcPr>
                </a:tc>
                <a:extLst>
                  <a:ext uri="{0D108BD9-81ED-4DB2-BD59-A6C34878D82A}">
                    <a16:rowId xmlns:a16="http://schemas.microsoft.com/office/drawing/2014/main" val="3622018316"/>
                  </a:ext>
                </a:extLst>
              </a:tr>
              <a:tr h="370840">
                <a:tc>
                  <a:txBody>
                    <a:bodyPr/>
                    <a:lstStyle/>
                    <a:p>
                      <a:r>
                        <a:rPr lang="en-US" dirty="0" smtClean="0"/>
                        <a:t>5.1 – The AAPD needs to continue its focus on active</a:t>
                      </a:r>
                      <a:r>
                        <a:rPr lang="en-US" baseline="0" dirty="0" smtClean="0"/>
                        <a:t> recruiting practices but expand it beyond the academies.</a:t>
                      </a:r>
                      <a:endParaRPr lang="en-US" dirty="0"/>
                    </a:p>
                  </a:txBody>
                  <a:tcPr/>
                </a:tc>
                <a:tc rowSpan="3">
                  <a:txBody>
                    <a:bodyPr/>
                    <a:lstStyle/>
                    <a:p>
                      <a:r>
                        <a:rPr lang="en-US" sz="1800" dirty="0" smtClean="0"/>
                        <a:t>New hiring process already underway – successful candidates will be sent to the academy by AAPD in May </a:t>
                      </a:r>
                      <a:endParaRPr lang="en-US" dirty="0"/>
                    </a:p>
                  </a:txBody>
                  <a:tcPr/>
                </a:tc>
                <a:extLst>
                  <a:ext uri="{0D108BD9-81ED-4DB2-BD59-A6C34878D82A}">
                    <a16:rowId xmlns:a16="http://schemas.microsoft.com/office/drawing/2014/main" val="1225704183"/>
                  </a:ext>
                </a:extLst>
              </a:tr>
              <a:tr h="370840">
                <a:tc>
                  <a:txBody>
                    <a:bodyPr/>
                    <a:lstStyle/>
                    <a:p>
                      <a:r>
                        <a:rPr lang="en-US" dirty="0" smtClean="0"/>
                        <a:t>5.2 – The department would do well to review its hiring standards to focus more</a:t>
                      </a:r>
                      <a:r>
                        <a:rPr lang="en-US" baseline="0" dirty="0" smtClean="0"/>
                        <a:t> on identifying key interpersonal skills such as verbal engagement and honesty, rather than technical compliance with law and reporting standards.</a:t>
                      </a:r>
                      <a:endParaRPr lang="en-US" dirty="0"/>
                    </a:p>
                  </a:txBody>
                  <a:tcPr/>
                </a:tc>
                <a:tc vMerge="1">
                  <a:txBody>
                    <a:bodyPr/>
                    <a:lstStyle/>
                    <a:p>
                      <a:endParaRPr lang="en-US" dirty="0"/>
                    </a:p>
                  </a:txBody>
                  <a:tcPr/>
                </a:tc>
                <a:extLst>
                  <a:ext uri="{0D108BD9-81ED-4DB2-BD59-A6C34878D82A}">
                    <a16:rowId xmlns:a16="http://schemas.microsoft.com/office/drawing/2014/main" val="2973122696"/>
                  </a:ext>
                </a:extLst>
              </a:tr>
              <a:tr h="370840">
                <a:tc>
                  <a:txBody>
                    <a:bodyPr/>
                    <a:lstStyle/>
                    <a:p>
                      <a:r>
                        <a:rPr lang="en-US" dirty="0" smtClean="0"/>
                        <a:t>5.6 – The</a:t>
                      </a:r>
                      <a:r>
                        <a:rPr lang="en-US" baseline="0" dirty="0" smtClean="0"/>
                        <a:t> AAPD should consider formalizing a sponsorship program to expand the qualified candidate pool to include diverse or otherwise-skilled candidates and encourage their application to employment by the AAPD.</a:t>
                      </a:r>
                      <a:endParaRPr lang="en-US" dirty="0"/>
                    </a:p>
                  </a:txBody>
                  <a:tcPr/>
                </a:tc>
                <a:tc vMerge="1">
                  <a:txBody>
                    <a:bodyPr/>
                    <a:lstStyle/>
                    <a:p>
                      <a:endParaRPr lang="en-US" dirty="0"/>
                    </a:p>
                  </a:txBody>
                  <a:tcPr/>
                </a:tc>
                <a:extLst>
                  <a:ext uri="{0D108BD9-81ED-4DB2-BD59-A6C34878D82A}">
                    <a16:rowId xmlns:a16="http://schemas.microsoft.com/office/drawing/2014/main" val="1791319583"/>
                  </a:ext>
                </a:extLst>
              </a:tr>
            </a:tbl>
          </a:graphicData>
        </a:graphic>
      </p:graphicFrame>
      <p:sp>
        <p:nvSpPr>
          <p:cNvPr id="7" name="Title 1"/>
          <p:cNvSpPr>
            <a:spLocks noGrp="1"/>
          </p:cNvSpPr>
          <p:nvPr>
            <p:ph type="title"/>
          </p:nvPr>
        </p:nvSpPr>
        <p:spPr>
          <a:xfrm>
            <a:off x="1211580" y="365125"/>
            <a:ext cx="10142220" cy="964911"/>
          </a:xfrm>
        </p:spPr>
        <p:txBody>
          <a:bodyPr>
            <a:noAutofit/>
          </a:bodyPr>
          <a:lstStyle/>
          <a:p>
            <a:r>
              <a:rPr lang="en-US" sz="4000" b="1" i="1" dirty="0">
                <a:solidFill>
                  <a:schemeClr val="accent6">
                    <a:lumMod val="50000"/>
                  </a:schemeClr>
                </a:solidFill>
              </a:rPr>
              <a:t>05 – Personnel Management Practices</a:t>
            </a:r>
            <a:endParaRPr lang="en-US" sz="4000" b="1" dirty="0"/>
          </a:p>
        </p:txBody>
      </p:sp>
    </p:spTree>
    <p:extLst>
      <p:ext uri="{BB962C8B-B14F-4D97-AF65-F5344CB8AC3E}">
        <p14:creationId xmlns:p14="http://schemas.microsoft.com/office/powerpoint/2010/main" val="10608651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5136B3D-41E5-4DA2-AEDE-40605DF71FB4}" type="slidenum">
              <a:rPr lang="en-US" smtClean="0"/>
              <a:t>36</a:t>
            </a:fld>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502076990"/>
              </p:ext>
            </p:extLst>
          </p:nvPr>
        </p:nvGraphicFramePr>
        <p:xfrm>
          <a:off x="1297305" y="1427519"/>
          <a:ext cx="9970770" cy="3296920"/>
        </p:xfrm>
        <a:graphic>
          <a:graphicData uri="http://schemas.openxmlformats.org/drawingml/2006/table">
            <a:tbl>
              <a:tblPr firstRow="1" bandRow="1">
                <a:tableStyleId>{93296810-A885-4BE3-A3E7-6D5BEEA58F35}</a:tableStyleId>
              </a:tblPr>
              <a:tblGrid>
                <a:gridCol w="6318520">
                  <a:extLst>
                    <a:ext uri="{9D8B030D-6E8A-4147-A177-3AD203B41FA5}">
                      <a16:colId xmlns:a16="http://schemas.microsoft.com/office/drawing/2014/main" val="4154129924"/>
                    </a:ext>
                  </a:extLst>
                </a:gridCol>
                <a:gridCol w="3652250">
                  <a:extLst>
                    <a:ext uri="{9D8B030D-6E8A-4147-A177-3AD203B41FA5}">
                      <a16:colId xmlns:a16="http://schemas.microsoft.com/office/drawing/2014/main" val="1029114664"/>
                    </a:ext>
                  </a:extLst>
                </a:gridCol>
              </a:tblGrid>
              <a:tr h="370840">
                <a:tc>
                  <a:txBody>
                    <a:bodyPr/>
                    <a:lstStyle/>
                    <a:p>
                      <a:r>
                        <a:rPr lang="en-US" dirty="0" smtClean="0"/>
                        <a:t>HH Report Recommendation</a:t>
                      </a:r>
                      <a:endParaRPr lang="en-US" dirty="0"/>
                    </a:p>
                  </a:txBody>
                  <a:tcPr>
                    <a:solidFill>
                      <a:schemeClr val="accent6">
                        <a:lumMod val="50000"/>
                      </a:schemeClr>
                    </a:solidFill>
                  </a:tcPr>
                </a:tc>
                <a:tc>
                  <a:txBody>
                    <a:bodyPr/>
                    <a:lstStyle/>
                    <a:p>
                      <a:r>
                        <a:rPr lang="en-US" dirty="0" smtClean="0"/>
                        <a:t>Action(s) Taken</a:t>
                      </a:r>
                      <a:endParaRPr lang="en-US" dirty="0"/>
                    </a:p>
                  </a:txBody>
                  <a:tcPr>
                    <a:solidFill>
                      <a:schemeClr val="accent6">
                        <a:lumMod val="50000"/>
                      </a:schemeClr>
                    </a:solidFill>
                  </a:tcPr>
                </a:tc>
                <a:extLst>
                  <a:ext uri="{0D108BD9-81ED-4DB2-BD59-A6C34878D82A}">
                    <a16:rowId xmlns:a16="http://schemas.microsoft.com/office/drawing/2014/main" val="3622018316"/>
                  </a:ext>
                </a:extLst>
              </a:tr>
              <a:tr h="370840">
                <a:tc>
                  <a:txBody>
                    <a:bodyPr/>
                    <a:lstStyle/>
                    <a:p>
                      <a:r>
                        <a:rPr lang="en-US" dirty="0" smtClean="0"/>
                        <a:t>5.3 – Maintain a year-round focus on selling the “brand” of AAPD would</a:t>
                      </a:r>
                      <a:r>
                        <a:rPr lang="en-US" baseline="0" dirty="0" smtClean="0"/>
                        <a:t> help generate interest and awareness for AAPD recruiting across a range of potential candidates.</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smtClean="0"/>
                        <a:t>Additional FTE’s are being requested in FY19 budget for training officer with intent to free up time for Training Sergeant to focus more on recruiting. </a:t>
                      </a:r>
                      <a:endParaRPr lang="en-US" dirty="0" smtClean="0"/>
                    </a:p>
                    <a:p>
                      <a:endParaRPr lang="en-US" dirty="0"/>
                    </a:p>
                  </a:txBody>
                  <a:tcPr/>
                </a:tc>
                <a:extLst>
                  <a:ext uri="{0D108BD9-81ED-4DB2-BD59-A6C34878D82A}">
                    <a16:rowId xmlns:a16="http://schemas.microsoft.com/office/drawing/2014/main" val="308385324"/>
                  </a:ext>
                </a:extLst>
              </a:tr>
              <a:tr h="370840">
                <a:tc>
                  <a:txBody>
                    <a:bodyPr/>
                    <a:lstStyle/>
                    <a:p>
                      <a:r>
                        <a:rPr lang="en-US" dirty="0" smtClean="0"/>
                        <a:t>5.4 – The AAPD</a:t>
                      </a:r>
                      <a:r>
                        <a:rPr lang="en-US" baseline="0" dirty="0" smtClean="0"/>
                        <a:t> could ensure that promotion practices include community engagement and support of community policing as part of the evaluation for promotion.</a:t>
                      </a:r>
                      <a:endParaRPr lang="en-US" dirty="0"/>
                    </a:p>
                  </a:txBody>
                  <a:tcPr/>
                </a:tc>
                <a:tc>
                  <a:txBody>
                    <a:bodyPr/>
                    <a:lstStyle/>
                    <a:p>
                      <a:r>
                        <a:rPr lang="en-US" sz="1800" dirty="0" smtClean="0"/>
                        <a:t>AAPD is beginning planning for upcoming promotional process to include expansion of community engagement component.</a:t>
                      </a:r>
                      <a:endParaRPr lang="en-US" dirty="0"/>
                    </a:p>
                  </a:txBody>
                  <a:tcPr/>
                </a:tc>
                <a:extLst>
                  <a:ext uri="{0D108BD9-81ED-4DB2-BD59-A6C34878D82A}">
                    <a16:rowId xmlns:a16="http://schemas.microsoft.com/office/drawing/2014/main" val="3835471514"/>
                  </a:ext>
                </a:extLst>
              </a:tr>
            </a:tbl>
          </a:graphicData>
        </a:graphic>
      </p:graphicFrame>
      <p:sp>
        <p:nvSpPr>
          <p:cNvPr id="7" name="Title 1"/>
          <p:cNvSpPr>
            <a:spLocks noGrp="1"/>
          </p:cNvSpPr>
          <p:nvPr>
            <p:ph type="title"/>
          </p:nvPr>
        </p:nvSpPr>
        <p:spPr>
          <a:xfrm>
            <a:off x="1211580" y="365125"/>
            <a:ext cx="10142220" cy="964911"/>
          </a:xfrm>
        </p:spPr>
        <p:txBody>
          <a:bodyPr>
            <a:noAutofit/>
          </a:bodyPr>
          <a:lstStyle/>
          <a:p>
            <a:r>
              <a:rPr lang="en-US" sz="4000" b="1" i="1" dirty="0">
                <a:solidFill>
                  <a:schemeClr val="accent6">
                    <a:lumMod val="50000"/>
                  </a:schemeClr>
                </a:solidFill>
              </a:rPr>
              <a:t>05 – Personnel Management Practices</a:t>
            </a:r>
            <a:endParaRPr lang="en-US" sz="4000" b="1" dirty="0"/>
          </a:p>
        </p:txBody>
      </p:sp>
      <p:sp>
        <p:nvSpPr>
          <p:cNvPr id="5" name="TextBox 4"/>
          <p:cNvSpPr txBox="1"/>
          <p:nvPr/>
        </p:nvSpPr>
        <p:spPr>
          <a:xfrm>
            <a:off x="1402915" y="5073041"/>
            <a:ext cx="9865160" cy="1477328"/>
          </a:xfrm>
          <a:prstGeom prst="rect">
            <a:avLst/>
          </a:prstGeom>
          <a:noFill/>
        </p:spPr>
        <p:txBody>
          <a:bodyPr wrap="square" rtlCol="0">
            <a:spAutoFit/>
          </a:bodyPr>
          <a:lstStyle/>
          <a:p>
            <a:r>
              <a:rPr lang="en-US" dirty="0" smtClean="0"/>
              <a:t>Other Updates:</a:t>
            </a:r>
          </a:p>
          <a:p>
            <a:pPr marL="285750" indent="-285750">
              <a:buFont typeface="Arial" panose="020B0604020202020204" pitchFamily="34" charset="0"/>
              <a:buChar char="•"/>
            </a:pPr>
            <a:r>
              <a:rPr lang="en-US" dirty="0" smtClean="0"/>
              <a:t>Hired </a:t>
            </a:r>
            <a:r>
              <a:rPr lang="en-US" dirty="0"/>
              <a:t>5 PO’s on January </a:t>
            </a:r>
            <a:r>
              <a:rPr lang="en-US" dirty="0" smtClean="0"/>
              <a:t>8</a:t>
            </a:r>
            <a:r>
              <a:rPr lang="en-US" baseline="30000" dirty="0" smtClean="0"/>
              <a:t>th.</a:t>
            </a:r>
            <a:endParaRPr lang="en-US" dirty="0" smtClean="0"/>
          </a:p>
          <a:p>
            <a:pPr marL="285750" indent="-285750">
              <a:buFont typeface="Arial" panose="020B0604020202020204" pitchFamily="34" charset="0"/>
              <a:buChar char="•"/>
            </a:pPr>
            <a:r>
              <a:rPr lang="en-US" dirty="0" smtClean="0"/>
              <a:t>With </a:t>
            </a:r>
            <a:r>
              <a:rPr lang="en-US" dirty="0"/>
              <a:t>scheduled retirements in February, AAPD will be at authorized strength of 122 </a:t>
            </a:r>
            <a:r>
              <a:rPr lang="en-US" dirty="0" smtClean="0"/>
              <a:t>officers.</a:t>
            </a:r>
          </a:p>
          <a:p>
            <a:pPr marL="285750" indent="-285750">
              <a:buFont typeface="Arial" panose="020B0604020202020204" pitchFamily="34" charset="0"/>
              <a:buChar char="•"/>
            </a:pPr>
            <a:r>
              <a:rPr lang="en-US" dirty="0" smtClean="0"/>
              <a:t>The </a:t>
            </a:r>
            <a:r>
              <a:rPr lang="en-US" dirty="0"/>
              <a:t>group of new officers will be independent and fully operational in the </a:t>
            </a:r>
            <a:r>
              <a:rPr lang="en-US" dirty="0" smtClean="0"/>
              <a:t>fall.</a:t>
            </a:r>
            <a:endParaRPr lang="en-US" dirty="0"/>
          </a:p>
          <a:p>
            <a:pPr marL="285750" indent="-285750">
              <a:buFont typeface="Arial" panose="020B0604020202020204" pitchFamily="34" charset="0"/>
              <a:buChar char="•"/>
            </a:pPr>
            <a:endParaRPr lang="en-US" sz="1600" dirty="0"/>
          </a:p>
        </p:txBody>
      </p:sp>
    </p:spTree>
    <p:extLst>
      <p:ext uri="{BB962C8B-B14F-4D97-AF65-F5344CB8AC3E}">
        <p14:creationId xmlns:p14="http://schemas.microsoft.com/office/powerpoint/2010/main" val="20542579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5136B3D-41E5-4DA2-AEDE-40605DF71FB4}" type="slidenum">
              <a:rPr lang="en-US" smtClean="0"/>
              <a:t>37</a:t>
            </a:fld>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486243189"/>
              </p:ext>
            </p:extLst>
          </p:nvPr>
        </p:nvGraphicFramePr>
        <p:xfrm>
          <a:off x="1297305" y="1427519"/>
          <a:ext cx="9970770" cy="3754120"/>
        </p:xfrm>
        <a:graphic>
          <a:graphicData uri="http://schemas.openxmlformats.org/drawingml/2006/table">
            <a:tbl>
              <a:tblPr firstRow="1" bandRow="1">
                <a:tableStyleId>{93296810-A885-4BE3-A3E7-6D5BEEA58F35}</a:tableStyleId>
              </a:tblPr>
              <a:tblGrid>
                <a:gridCol w="6318520">
                  <a:extLst>
                    <a:ext uri="{9D8B030D-6E8A-4147-A177-3AD203B41FA5}">
                      <a16:colId xmlns:a16="http://schemas.microsoft.com/office/drawing/2014/main" val="4154129924"/>
                    </a:ext>
                  </a:extLst>
                </a:gridCol>
                <a:gridCol w="3652250">
                  <a:extLst>
                    <a:ext uri="{9D8B030D-6E8A-4147-A177-3AD203B41FA5}">
                      <a16:colId xmlns:a16="http://schemas.microsoft.com/office/drawing/2014/main" val="1029114664"/>
                    </a:ext>
                  </a:extLst>
                </a:gridCol>
              </a:tblGrid>
              <a:tr h="370840">
                <a:tc>
                  <a:txBody>
                    <a:bodyPr/>
                    <a:lstStyle/>
                    <a:p>
                      <a:r>
                        <a:rPr lang="en-US" dirty="0" smtClean="0"/>
                        <a:t>HH Report Recommendation</a:t>
                      </a:r>
                      <a:endParaRPr lang="en-US" dirty="0"/>
                    </a:p>
                  </a:txBody>
                  <a:tcPr>
                    <a:solidFill>
                      <a:schemeClr val="accent6">
                        <a:lumMod val="50000"/>
                      </a:schemeClr>
                    </a:solidFill>
                  </a:tcPr>
                </a:tc>
                <a:tc>
                  <a:txBody>
                    <a:bodyPr/>
                    <a:lstStyle/>
                    <a:p>
                      <a:r>
                        <a:rPr lang="en-US" dirty="0" smtClean="0"/>
                        <a:t>Action(s) Taken</a:t>
                      </a:r>
                      <a:endParaRPr lang="en-US" dirty="0"/>
                    </a:p>
                  </a:txBody>
                  <a:tcPr>
                    <a:solidFill>
                      <a:schemeClr val="accent6">
                        <a:lumMod val="50000"/>
                      </a:schemeClr>
                    </a:solidFill>
                  </a:tcPr>
                </a:tc>
                <a:extLst>
                  <a:ext uri="{0D108BD9-81ED-4DB2-BD59-A6C34878D82A}">
                    <a16:rowId xmlns:a16="http://schemas.microsoft.com/office/drawing/2014/main" val="3622018316"/>
                  </a:ext>
                </a:extLst>
              </a:tr>
              <a:tr h="370840">
                <a:tc>
                  <a:txBody>
                    <a:bodyPr/>
                    <a:lstStyle/>
                    <a:p>
                      <a:r>
                        <a:rPr lang="en-US" dirty="0" smtClean="0"/>
                        <a:t>6.1 – The</a:t>
                      </a:r>
                      <a:r>
                        <a:rPr lang="en-US" baseline="0" dirty="0" smtClean="0"/>
                        <a:t> AAPD needs to continue its practice of ensuring a trained and professional department</a:t>
                      </a:r>
                      <a:endParaRPr lang="en-US" dirty="0"/>
                    </a:p>
                  </a:txBody>
                  <a:tcPr/>
                </a:tc>
                <a:tc rowSpan="4">
                  <a:txBody>
                    <a:bodyPr/>
                    <a:lstStyle/>
                    <a:p>
                      <a:r>
                        <a:rPr lang="en-US" dirty="0" smtClean="0"/>
                        <a:t>Establishment of training officer position to support enhanced training curriculum. </a:t>
                      </a:r>
                      <a:endParaRPr lang="en-US" dirty="0"/>
                    </a:p>
                  </a:txBody>
                  <a:tcPr/>
                </a:tc>
                <a:extLst>
                  <a:ext uri="{0D108BD9-81ED-4DB2-BD59-A6C34878D82A}">
                    <a16:rowId xmlns:a16="http://schemas.microsoft.com/office/drawing/2014/main" val="308385324"/>
                  </a:ext>
                </a:extLst>
              </a:tr>
              <a:tr h="370840">
                <a:tc>
                  <a:txBody>
                    <a:bodyPr/>
                    <a:lstStyle/>
                    <a:p>
                      <a:r>
                        <a:rPr lang="en-US" dirty="0" smtClean="0"/>
                        <a:t>6.2 – Review of the AAPD’s training</a:t>
                      </a:r>
                      <a:r>
                        <a:rPr lang="en-US" baseline="0" dirty="0" smtClean="0"/>
                        <a:t> priorities and approved curriculum would be most successful if it were driven by leadership and reflected the organization’s goals.</a:t>
                      </a:r>
                      <a:endParaRPr lang="en-US" dirty="0"/>
                    </a:p>
                  </a:txBody>
                  <a:tcPr/>
                </a:tc>
                <a:tc vMerge="1">
                  <a:txBody>
                    <a:bodyPr/>
                    <a:lstStyle/>
                    <a:p>
                      <a:endParaRPr lang="en-US" dirty="0"/>
                    </a:p>
                  </a:txBody>
                  <a:tcPr/>
                </a:tc>
                <a:extLst>
                  <a:ext uri="{0D108BD9-81ED-4DB2-BD59-A6C34878D82A}">
                    <a16:rowId xmlns:a16="http://schemas.microsoft.com/office/drawing/2014/main" val="3835471514"/>
                  </a:ext>
                </a:extLst>
              </a:tr>
              <a:tr h="370840">
                <a:tc>
                  <a:txBody>
                    <a:bodyPr/>
                    <a:lstStyle/>
                    <a:p>
                      <a:r>
                        <a:rPr lang="en-US" dirty="0" smtClean="0"/>
                        <a:t>6.4 – Exploring</a:t>
                      </a:r>
                      <a:r>
                        <a:rPr lang="en-US" baseline="0" dirty="0" smtClean="0"/>
                        <a:t> the ability to further share training resource with its criminal justice partners would reduce costs and allow for more diversity in the training offered to its members.</a:t>
                      </a:r>
                      <a:endParaRPr lang="en-US" dirty="0"/>
                    </a:p>
                  </a:txBody>
                  <a:tcPr/>
                </a:tc>
                <a:tc vMerge="1">
                  <a:txBody>
                    <a:bodyPr/>
                    <a:lstStyle/>
                    <a:p>
                      <a:endParaRPr lang="en-US" dirty="0"/>
                    </a:p>
                  </a:txBody>
                  <a:tcPr/>
                </a:tc>
                <a:extLst>
                  <a:ext uri="{0D108BD9-81ED-4DB2-BD59-A6C34878D82A}">
                    <a16:rowId xmlns:a16="http://schemas.microsoft.com/office/drawing/2014/main" val="1867055642"/>
                  </a:ext>
                </a:extLst>
              </a:tr>
              <a:tr h="370840">
                <a:tc>
                  <a:txBody>
                    <a:bodyPr/>
                    <a:lstStyle/>
                    <a:p>
                      <a:r>
                        <a:rPr lang="en-US" dirty="0" smtClean="0"/>
                        <a:t>6.5 –</a:t>
                      </a:r>
                      <a:r>
                        <a:rPr lang="en-US" baseline="0" dirty="0" smtClean="0"/>
                        <a:t> The AAPD needs to store all training records within its automated records keeping system for ease of access, consistency, and ease of update.</a:t>
                      </a:r>
                      <a:endParaRPr lang="en-US" dirty="0"/>
                    </a:p>
                  </a:txBody>
                  <a:tcPr/>
                </a:tc>
                <a:tc vMerge="1">
                  <a:txBody>
                    <a:bodyPr/>
                    <a:lstStyle/>
                    <a:p>
                      <a:endParaRPr lang="en-US" dirty="0"/>
                    </a:p>
                  </a:txBody>
                  <a:tcPr/>
                </a:tc>
                <a:extLst>
                  <a:ext uri="{0D108BD9-81ED-4DB2-BD59-A6C34878D82A}">
                    <a16:rowId xmlns:a16="http://schemas.microsoft.com/office/drawing/2014/main" val="3277982377"/>
                  </a:ext>
                </a:extLst>
              </a:tr>
            </a:tbl>
          </a:graphicData>
        </a:graphic>
      </p:graphicFrame>
      <p:sp>
        <p:nvSpPr>
          <p:cNvPr id="7" name="Title 1"/>
          <p:cNvSpPr>
            <a:spLocks noGrp="1"/>
          </p:cNvSpPr>
          <p:nvPr>
            <p:ph type="title"/>
          </p:nvPr>
        </p:nvSpPr>
        <p:spPr>
          <a:xfrm>
            <a:off x="1211580" y="365125"/>
            <a:ext cx="10142220" cy="964911"/>
          </a:xfrm>
        </p:spPr>
        <p:txBody>
          <a:bodyPr>
            <a:noAutofit/>
          </a:bodyPr>
          <a:lstStyle/>
          <a:p>
            <a:r>
              <a:rPr lang="en-US" sz="4000" b="1" i="1" dirty="0" smtClean="0">
                <a:solidFill>
                  <a:schemeClr val="accent6">
                    <a:lumMod val="50000"/>
                  </a:schemeClr>
                </a:solidFill>
              </a:rPr>
              <a:t>06 </a:t>
            </a:r>
            <a:r>
              <a:rPr lang="en-US" sz="4000" b="1" i="1" dirty="0">
                <a:solidFill>
                  <a:schemeClr val="accent6">
                    <a:lumMod val="50000"/>
                  </a:schemeClr>
                </a:solidFill>
              </a:rPr>
              <a:t>– </a:t>
            </a:r>
            <a:r>
              <a:rPr lang="en-US" sz="4000" b="1" i="1" dirty="0" smtClean="0">
                <a:solidFill>
                  <a:schemeClr val="accent6">
                    <a:lumMod val="50000"/>
                  </a:schemeClr>
                </a:solidFill>
              </a:rPr>
              <a:t>Training</a:t>
            </a:r>
            <a:endParaRPr lang="en-US" sz="4000" b="1" dirty="0"/>
          </a:p>
        </p:txBody>
      </p:sp>
    </p:spTree>
    <p:extLst>
      <p:ext uri="{BB962C8B-B14F-4D97-AF65-F5344CB8AC3E}">
        <p14:creationId xmlns:p14="http://schemas.microsoft.com/office/powerpoint/2010/main" val="238374152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236986"/>
            <a:ext cx="10088880" cy="2387600"/>
          </a:xfrm>
        </p:spPr>
        <p:txBody>
          <a:bodyPr>
            <a:normAutofit/>
          </a:bodyPr>
          <a:lstStyle/>
          <a:p>
            <a:r>
              <a:rPr lang="en-US" sz="4000" i="1" dirty="0" smtClean="0"/>
              <a:t>What is your vision for our Police Department?</a:t>
            </a:r>
            <a:endParaRPr lang="en-US" sz="3200" i="1" dirty="0"/>
          </a:p>
        </p:txBody>
      </p:sp>
    </p:spTree>
    <p:extLst>
      <p:ext uri="{BB962C8B-B14F-4D97-AF65-F5344CB8AC3E}">
        <p14:creationId xmlns:p14="http://schemas.microsoft.com/office/powerpoint/2010/main" val="27079146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000" i="1" dirty="0" smtClean="0"/>
              <a:t>What would you like to see in future work sessions?</a:t>
            </a:r>
            <a:endParaRPr lang="en-US" sz="4000" i="1" dirty="0"/>
          </a:p>
        </p:txBody>
      </p:sp>
      <p:sp>
        <p:nvSpPr>
          <p:cNvPr id="3" name="Subtitle 2"/>
          <p:cNvSpPr>
            <a:spLocks noGrp="1"/>
          </p:cNvSpPr>
          <p:nvPr>
            <p:ph type="subTitle" idx="1"/>
          </p:nvPr>
        </p:nvSpPr>
        <p:spPr/>
        <p:txBody>
          <a:bodyPr/>
          <a:lstStyle/>
          <a:p>
            <a:r>
              <a:rPr lang="en-US" dirty="0" smtClean="0"/>
              <a:t>Questions/Feedback Opportunity</a:t>
            </a:r>
            <a:endParaRPr lang="en-US" dirty="0"/>
          </a:p>
        </p:txBody>
      </p:sp>
    </p:spTree>
    <p:extLst>
      <p:ext uri="{BB962C8B-B14F-4D97-AF65-F5344CB8AC3E}">
        <p14:creationId xmlns:p14="http://schemas.microsoft.com/office/powerpoint/2010/main" val="3637175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5016</TotalTime>
  <Words>2679</Words>
  <Application>Microsoft Office PowerPoint</Application>
  <PresentationFormat>Widescreen</PresentationFormat>
  <Paragraphs>426</Paragraphs>
  <Slides>39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39</vt:i4>
      </vt:variant>
    </vt:vector>
  </HeadingPairs>
  <TitlesOfParts>
    <vt:vector size="45" baseType="lpstr">
      <vt:lpstr>Arial</vt:lpstr>
      <vt:lpstr>Calibri</vt:lpstr>
      <vt:lpstr>Calibri Light</vt:lpstr>
      <vt:lpstr>Courier New</vt:lpstr>
      <vt:lpstr>Wingdings</vt:lpstr>
      <vt:lpstr>Office Theme</vt:lpstr>
      <vt:lpstr>PowerPoint Presentation</vt:lpstr>
      <vt:lpstr>Visioning as Part of the Budget Process</vt:lpstr>
      <vt:lpstr>Visioning Schedule </vt:lpstr>
      <vt:lpstr>Engaging the Community </vt:lpstr>
      <vt:lpstr>“Protecting and Serving” Visioning Public Safety</vt:lpstr>
      <vt:lpstr>Projected General Fund Growth </vt:lpstr>
      <vt:lpstr>The Cost of Public Safety </vt:lpstr>
      <vt:lpstr>Fire Department Update</vt:lpstr>
      <vt:lpstr>AAFD Core Services</vt:lpstr>
      <vt:lpstr>AAFD Response Categories (Jan-Oct 2017)</vt:lpstr>
      <vt:lpstr>AAFD Performance Measures – Fire Suppression/ EMS 1st Responder/HAZMAT/Other </vt:lpstr>
      <vt:lpstr>AAFD Performance Measures – Emergency Management</vt:lpstr>
      <vt:lpstr>AAFD Performance Measures – Fire Prevention</vt:lpstr>
      <vt:lpstr>Other Ongoing AAFD Actions</vt:lpstr>
      <vt:lpstr>Fire Station Locations</vt:lpstr>
      <vt:lpstr>Fire Station Locations vs. Population Density</vt:lpstr>
      <vt:lpstr>Fire Station Locations vs. Fire Calls</vt:lpstr>
      <vt:lpstr>Fire Station Locations vs. Medical Calls</vt:lpstr>
      <vt:lpstr>Components of AAFD Vision Implementation</vt:lpstr>
      <vt:lpstr>What is your vision for our Fire Department?</vt:lpstr>
      <vt:lpstr>Police Department Update</vt:lpstr>
      <vt:lpstr>HRC 2015 Report vs. Hillard Heintze (HH) Assessment</vt:lpstr>
      <vt:lpstr>HRC 2015 Report vs. Hillard Heintze (HH) Assessment</vt:lpstr>
      <vt:lpstr>AAPD Core Services</vt:lpstr>
      <vt:lpstr>AAPD Performance Measures – Patrol</vt:lpstr>
      <vt:lpstr>AAPD Performance Measures – Criminal Investigation</vt:lpstr>
      <vt:lpstr>AAPD Performance Measures – Traffic Safety</vt:lpstr>
      <vt:lpstr>AAPD Performance Measures – Parking Enforcement/Community Standards</vt:lpstr>
      <vt:lpstr>AAPD Performance Measures – Community Engagement</vt:lpstr>
      <vt:lpstr>AAPD Updates - General</vt:lpstr>
      <vt:lpstr>01 – Civilian Review:  Co-Producing Policing Commission</vt:lpstr>
      <vt:lpstr>02 – Community Engagement</vt:lpstr>
      <vt:lpstr>03 – Citizen Complaints and Discipline</vt:lpstr>
      <vt:lpstr>04 – CALEA (Commission on Accreditation for Law Enforcement Agencies</vt:lpstr>
      <vt:lpstr>05 – Personnel Management Practices</vt:lpstr>
      <vt:lpstr>05 – Personnel Management Practices</vt:lpstr>
      <vt:lpstr>06 – Training</vt:lpstr>
      <vt:lpstr>What is your vision for our Police Department?</vt:lpstr>
      <vt:lpstr>What would you like to see in future work sessions?</vt:lpstr>
    </vt:vector>
  </TitlesOfParts>
  <Company>City of Ann Arbor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2018 FINANCIAL PLANNING OVERVIEW</dc:title>
  <dc:creator>Lazarus, Howard</dc:creator>
  <cp:lastModifiedBy>Higgins, Sara</cp:lastModifiedBy>
  <cp:revision>166</cp:revision>
  <cp:lastPrinted>2018-01-18T18:59:04Z</cp:lastPrinted>
  <dcterms:created xsi:type="dcterms:W3CDTF">2016-12-04T15:47:21Z</dcterms:created>
  <dcterms:modified xsi:type="dcterms:W3CDTF">2018-01-22T18:16:32Z</dcterms:modified>
</cp:coreProperties>
</file>